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40" r:id="rId2"/>
    <p:sldId id="534" r:id="rId3"/>
    <p:sldId id="545" r:id="rId4"/>
    <p:sldId id="546" r:id="rId5"/>
    <p:sldId id="583" r:id="rId6"/>
    <p:sldId id="550" r:id="rId7"/>
    <p:sldId id="481" r:id="rId8"/>
    <p:sldId id="484" r:id="rId9"/>
    <p:sldId id="538" r:id="rId10"/>
    <p:sldId id="482" r:id="rId11"/>
    <p:sldId id="483" r:id="rId12"/>
    <p:sldId id="486" r:id="rId13"/>
    <p:sldId id="485" r:id="rId14"/>
    <p:sldId id="487" r:id="rId15"/>
    <p:sldId id="488" r:id="rId16"/>
    <p:sldId id="489" r:id="rId17"/>
    <p:sldId id="490" r:id="rId18"/>
    <p:sldId id="491" r:id="rId19"/>
    <p:sldId id="492" r:id="rId20"/>
    <p:sldId id="493" r:id="rId21"/>
    <p:sldId id="584" r:id="rId22"/>
    <p:sldId id="585" r:id="rId23"/>
    <p:sldId id="586" r:id="rId24"/>
    <p:sldId id="587" r:id="rId25"/>
    <p:sldId id="594" r:id="rId26"/>
    <p:sldId id="588" r:id="rId27"/>
    <p:sldId id="595" r:id="rId28"/>
    <p:sldId id="559" r:id="rId29"/>
    <p:sldId id="560" r:id="rId30"/>
    <p:sldId id="562" r:id="rId31"/>
    <p:sldId id="563" r:id="rId32"/>
    <p:sldId id="565" r:id="rId33"/>
    <p:sldId id="566" r:id="rId34"/>
    <p:sldId id="567" r:id="rId35"/>
    <p:sldId id="568" r:id="rId36"/>
    <p:sldId id="569" r:id="rId37"/>
    <p:sldId id="549" r:id="rId38"/>
    <p:sldId id="582" r:id="rId39"/>
    <p:sldId id="506" r:id="rId40"/>
    <p:sldId id="457" r:id="rId41"/>
    <p:sldId id="510" r:id="rId42"/>
    <p:sldId id="509" r:id="rId43"/>
    <p:sldId id="543" r:id="rId44"/>
    <p:sldId id="537" r:id="rId45"/>
    <p:sldId id="469" r:id="rId46"/>
    <p:sldId id="462" r:id="rId47"/>
    <p:sldId id="507" r:id="rId48"/>
    <p:sldId id="508" r:id="rId49"/>
    <p:sldId id="590" r:id="rId50"/>
    <p:sldId id="436" r:id="rId51"/>
    <p:sldId id="433" r:id="rId52"/>
    <p:sldId id="434" r:id="rId53"/>
    <p:sldId id="521" r:id="rId54"/>
    <p:sldId id="454" r:id="rId55"/>
    <p:sldId id="573" r:id="rId56"/>
    <p:sldId id="574" r:id="rId57"/>
    <p:sldId id="576" r:id="rId58"/>
    <p:sldId id="589" r:id="rId59"/>
    <p:sldId id="446" r:id="rId60"/>
    <p:sldId id="452" r:id="rId61"/>
    <p:sldId id="444" r:id="rId62"/>
    <p:sldId id="451" r:id="rId63"/>
    <p:sldId id="523" r:id="rId64"/>
    <p:sldId id="515" r:id="rId65"/>
    <p:sldId id="516" r:id="rId66"/>
    <p:sldId id="524" r:id="rId67"/>
    <p:sldId id="527" r:id="rId68"/>
    <p:sldId id="525" r:id="rId69"/>
    <p:sldId id="526" r:id="rId70"/>
    <p:sldId id="552" r:id="rId71"/>
    <p:sldId id="555" r:id="rId72"/>
    <p:sldId id="556" r:id="rId73"/>
    <p:sldId id="554" r:id="rId74"/>
    <p:sldId id="570" r:id="rId75"/>
    <p:sldId id="571" r:id="rId76"/>
    <p:sldId id="572" r:id="rId77"/>
    <p:sldId id="600" r:id="rId78"/>
    <p:sldId id="602" r:id="rId79"/>
    <p:sldId id="592" r:id="rId80"/>
    <p:sldId id="596" r:id="rId81"/>
    <p:sldId id="599" r:id="rId82"/>
    <p:sldId id="580" r:id="rId83"/>
    <p:sldId id="557" r:id="rId84"/>
    <p:sldId id="597" r:id="rId85"/>
    <p:sldId id="598" r:id="rId86"/>
    <p:sldId id="529" r:id="rId87"/>
    <p:sldId id="593" r:id="rId88"/>
    <p:sldId id="603" r:id="rId8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2347" y="1385889"/>
            <a:ext cx="1447800" cy="3584575"/>
          </a:xfrm>
          <a:prstGeom prst="rect">
            <a:avLst/>
          </a:prstGeom>
        </p:spPr>
        <p:txBody>
          <a:bodyPr/>
          <a:lstStyle/>
          <a:p>
            <a:endParaRPr lang="id-ID"/>
          </a:p>
        </p:txBody>
      </p:sp>
    </p:spTree>
    <p:extLst>
      <p:ext uri="{BB962C8B-B14F-4D97-AF65-F5344CB8AC3E}">
        <p14:creationId xmlns="" xmlns:p14="http://schemas.microsoft.com/office/powerpoint/2010/main" val="30474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4FD2B66-AE92-44EE-AAD0-6D402F56F7DF}" type="datetimeFigureOut">
              <a:rPr lang="es-ES" smtClean="0"/>
              <a:pPr/>
              <a:t>26/10/2021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05118E-F70C-49A9-AF6C-43125C4375FA}"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D2B66-AE92-44EE-AAD0-6D402F56F7DF}" type="datetimeFigureOut">
              <a:rPr lang="es-ES" smtClean="0"/>
              <a:pPr/>
              <a:t>26/10/2021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118E-F70C-49A9-AF6C-43125C4375FA}"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hyperlink" Target="https://www.aytolalaguna.es/CDN/files/actualidad/noticias/.galleries/IMAGENES-Noticias/2021/02/Cartel-jornadas.jpg" TargetMode="External"/><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12.xml"/><Relationship Id="rId4" Type="http://schemas.openxmlformats.org/officeDocument/2006/relationships/image" Target="../media/image13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4" name="3 Imagen" descr="IMG_4863.JPG"/>
          <p:cNvPicPr>
            <a:picLocks noChangeAspect="1"/>
          </p:cNvPicPr>
          <p:nvPr/>
        </p:nvPicPr>
        <p:blipFill>
          <a:blip r:embed="rId2" cstate="print"/>
          <a:stretch>
            <a:fillRect/>
          </a:stretch>
        </p:blipFill>
        <p:spPr>
          <a:xfrm>
            <a:off x="0" y="0"/>
            <a:ext cx="9144000" cy="6858000"/>
          </a:xfrm>
          <a:prstGeom prst="rect">
            <a:avLst/>
          </a:prstGeom>
        </p:spPr>
      </p:pic>
      <p:sp>
        <p:nvSpPr>
          <p:cNvPr id="6" name="1 Título"/>
          <p:cNvSpPr txBox="1">
            <a:spLocks/>
          </p:cNvSpPr>
          <p:nvPr/>
        </p:nvSpPr>
        <p:spPr>
          <a:xfrm>
            <a:off x="0" y="0"/>
            <a:ext cx="8229600" cy="9286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FFFF00"/>
                </a:solidFill>
                <a:latin typeface="+mj-lt"/>
                <a:ea typeface="+mj-ea"/>
                <a:cs typeface="+mj-cs"/>
              </a:rPr>
              <a:t>LA LAGUNA UNA CIUDAD INCLUSIVA</a:t>
            </a:r>
            <a:endParaRPr kumimoji="0" lang="es-ES" sz="3200" b="1" i="0" u="none" strike="noStrike" kern="1200" cap="none" spc="0" normalizeH="0" baseline="0" noProof="0" dirty="0">
              <a:ln>
                <a:noFill/>
              </a:ln>
              <a:solidFill>
                <a:srgbClr val="FFFF00"/>
              </a:solidFill>
              <a:effectLst/>
              <a:uLnTx/>
              <a:uFillTx/>
              <a:latin typeface="+mj-lt"/>
              <a:ea typeface="+mj-ea"/>
              <a:cs typeface="+mj-cs"/>
            </a:endParaRPr>
          </a:p>
        </p:txBody>
      </p:sp>
      <p:pic>
        <p:nvPicPr>
          <p:cNvPr id="7" name="6 Marcador de contenido" descr="Logotipo La Laguna Inclusiva.png"/>
          <p:cNvPicPr>
            <a:picLocks noChangeAspect="1"/>
          </p:cNvPicPr>
          <p:nvPr/>
        </p:nvPicPr>
        <p:blipFill>
          <a:blip r:embed="rId3" cstate="print"/>
          <a:stretch>
            <a:fillRect/>
          </a:stretch>
        </p:blipFill>
        <p:spPr>
          <a:xfrm>
            <a:off x="6286512" y="857232"/>
            <a:ext cx="1512989" cy="31423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TODO FOTOS GUÍA LA LAGUNA\OBISPADO\OBISPADO FOTOS SELECCIONADAS\OBISPADO DE TENERIFE.png"/>
          <p:cNvPicPr>
            <a:picLocks noChangeAspect="1" noChangeArrowheads="1"/>
          </p:cNvPicPr>
          <p:nvPr/>
        </p:nvPicPr>
        <p:blipFill>
          <a:blip r:embed="rId2"/>
          <a:srcRect/>
          <a:stretch>
            <a:fillRect/>
          </a:stretch>
        </p:blipFill>
        <p:spPr bwMode="auto">
          <a:xfrm>
            <a:off x="0" y="571480"/>
            <a:ext cx="7143768" cy="5988401"/>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286644" y="571480"/>
            <a:ext cx="1512989" cy="3142362"/>
          </a:xfrm>
          <a:prstGeom prst="rect">
            <a:avLst/>
          </a:prstGeom>
        </p:spPr>
      </p:pic>
      <p:sp>
        <p:nvSpPr>
          <p:cNvPr id="4" name="1 Título"/>
          <p:cNvSpPr txBox="1">
            <a:spLocks/>
          </p:cNvSpPr>
          <p:nvPr/>
        </p:nvSpPr>
        <p:spPr>
          <a:xfrm>
            <a:off x="0" y="0"/>
            <a:ext cx="785818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OBISPADO DE TENERIFE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6" name="5 Llamada rectangular"/>
          <p:cNvSpPr/>
          <p:nvPr/>
        </p:nvSpPr>
        <p:spPr>
          <a:xfrm>
            <a:off x="214282" y="5143512"/>
            <a:ext cx="6786578" cy="1714488"/>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Obispado cuenta con entrada, itinerarios,  ascensor y aseos accesibles. Cerca del Obispado hay  aparcamientos con plazas de aparcamiento reservados para personas usuarias de silla de ruedas.  </a:t>
            </a:r>
            <a:endParaRPr lang="es-ES" dirty="0" smtClean="0">
              <a:solidFill>
                <a:schemeClr val="bg1"/>
              </a:solidFill>
            </a:endParaRPr>
          </a:p>
          <a:p>
            <a:pPr algn="just"/>
            <a:r>
              <a:rPr lang="es-ES" b="1" dirty="0" smtClean="0">
                <a:solidFill>
                  <a:schemeClr val="bg1"/>
                </a:solidFill>
              </a:rPr>
              <a:t>Está situado en la calle San Agustín. Es una calle  peatonal accesible que ha sido declarada como una de las más bonitas de España.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10\Desktop\violeta 12 julio\canvas todos\biblioteca 3 con aseo.jpg"/>
          <p:cNvPicPr>
            <a:picLocks noChangeAspect="1" noChangeArrowheads="1"/>
          </p:cNvPicPr>
          <p:nvPr/>
        </p:nvPicPr>
        <p:blipFill>
          <a:blip r:embed="rId2"/>
          <a:srcRect/>
          <a:stretch>
            <a:fillRect/>
          </a:stretch>
        </p:blipFill>
        <p:spPr bwMode="auto">
          <a:xfrm>
            <a:off x="214282" y="714356"/>
            <a:ext cx="6929454" cy="5808947"/>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358082" y="714356"/>
            <a:ext cx="1513175" cy="3143248"/>
          </a:xfrm>
          <a:prstGeom prst="rect">
            <a:avLst/>
          </a:prstGeom>
        </p:spPr>
      </p:pic>
      <p:sp>
        <p:nvSpPr>
          <p:cNvPr id="4" name="3 Llamada rectangular"/>
          <p:cNvSpPr/>
          <p:nvPr/>
        </p:nvSpPr>
        <p:spPr>
          <a:xfrm>
            <a:off x="214282" y="5072074"/>
            <a:ext cx="7358114" cy="1785926"/>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La Biblioteca cuenta con entrada, itinerarios,  ascensor,  aseos y mobiliario accesibles. En ella se organizan diferentes actividades como cuentacuentos para niños sordos e iniciativas innovadoras como “Ring </a:t>
            </a:r>
            <a:r>
              <a:rPr lang="es-ES" b="1" dirty="0" err="1" smtClean="0">
                <a:solidFill>
                  <a:schemeClr val="bg1"/>
                </a:solidFill>
              </a:rPr>
              <a:t>Ring</a:t>
            </a:r>
            <a:r>
              <a:rPr lang="es-ES" b="1" dirty="0" smtClean="0">
                <a:solidFill>
                  <a:schemeClr val="bg1"/>
                </a:solidFill>
              </a:rPr>
              <a:t> te cuento”, un programa telefónico para contar cuentos y acercar la lectura y la literatura a personas mayores que viven solas.  </a:t>
            </a:r>
            <a:endParaRPr lang="es-ES" dirty="0">
              <a:solidFill>
                <a:schemeClr val="bg1"/>
              </a:solidFill>
            </a:endParaRPr>
          </a:p>
        </p:txBody>
      </p:sp>
      <p:sp>
        <p:nvSpPr>
          <p:cNvPr id="6" name="1 Título"/>
          <p:cNvSpPr txBox="1">
            <a:spLocks/>
          </p:cNvSpPr>
          <p:nvPr/>
        </p:nvSpPr>
        <p:spPr>
          <a:xfrm>
            <a:off x="0" y="0"/>
            <a:ext cx="785818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BIBLIOTECA ADRIÁN ALEMÁN DE ARMAS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UNIVERSIDAD A DISTANCIA INSTALACIONES INTERIORES Y EXTERIORES.jpg"/>
          <p:cNvPicPr>
            <a:picLocks noGrp="1" noChangeAspect="1"/>
          </p:cNvPicPr>
          <p:nvPr>
            <p:ph idx="1"/>
          </p:nvPr>
        </p:nvPicPr>
        <p:blipFill>
          <a:blip r:embed="rId2"/>
          <a:stretch>
            <a:fillRect/>
          </a:stretch>
        </p:blipFill>
        <p:spPr>
          <a:xfrm>
            <a:off x="214282" y="714356"/>
            <a:ext cx="7143800" cy="5988633"/>
          </a:xfrm>
        </p:spPr>
      </p:pic>
      <p:pic>
        <p:nvPicPr>
          <p:cNvPr id="5" name="4 Marcador de contenido" descr="Logotipo La Laguna Inclusiva.png"/>
          <p:cNvPicPr>
            <a:picLocks noChangeAspect="1"/>
          </p:cNvPicPr>
          <p:nvPr/>
        </p:nvPicPr>
        <p:blipFill>
          <a:blip r:embed="rId3" cstate="print"/>
          <a:stretch>
            <a:fillRect/>
          </a:stretch>
        </p:blipFill>
        <p:spPr>
          <a:xfrm>
            <a:off x="7358082" y="714356"/>
            <a:ext cx="1513175" cy="3143248"/>
          </a:xfrm>
          <a:prstGeom prst="rect">
            <a:avLst/>
          </a:prstGeom>
        </p:spPr>
      </p:pic>
      <p:sp>
        <p:nvSpPr>
          <p:cNvPr id="6" name="5 Llamada rectangular"/>
          <p:cNvSpPr/>
          <p:nvPr/>
        </p:nvSpPr>
        <p:spPr>
          <a:xfrm>
            <a:off x="285720" y="5357826"/>
            <a:ext cx="7643866" cy="1500174"/>
          </a:xfrm>
          <a:prstGeom prst="wedgeRectCallout">
            <a:avLst>
              <a:gd name="adj1" fmla="val -22008"/>
              <a:gd name="adj2" fmla="val 5101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algn="just"/>
            <a:r>
              <a:rPr lang="es-ES" b="1" dirty="0" smtClean="0">
                <a:solidFill>
                  <a:schemeClr val="bg1"/>
                </a:solidFill>
              </a:rPr>
              <a:t>El  centro de Educación a Distancia UNED dispone de entrada, itinerarios, aseos, ascensor, aulas, biblioteca, salón de actos, y mobiliario accesibles. El centro ofrece  formación a personas con discapacidad auditiva  mediante la prestación  del servicio de  intérprete de lengua de signos. </a:t>
            </a:r>
            <a:endParaRPr lang="es-ES" dirty="0" smtClean="0">
              <a:solidFill>
                <a:schemeClr val="bg1"/>
              </a:solidFill>
            </a:endParaRPr>
          </a:p>
          <a:p>
            <a:pPr algn="just"/>
            <a:r>
              <a:rPr lang="es-ES" b="1" dirty="0" smtClean="0">
                <a:solidFill>
                  <a:schemeClr val="bg1"/>
                </a:solidFill>
              </a:rPr>
              <a:t>.  </a:t>
            </a:r>
            <a:endParaRPr lang="es-ES" dirty="0">
              <a:solidFill>
                <a:schemeClr val="bg1"/>
              </a:solidFill>
            </a:endParaRPr>
          </a:p>
        </p:txBody>
      </p:sp>
      <p:sp>
        <p:nvSpPr>
          <p:cNvPr id="9" name="1 Título"/>
          <p:cNvSpPr txBox="1">
            <a:spLocks/>
          </p:cNvSpPr>
          <p:nvPr/>
        </p:nvSpPr>
        <p:spPr>
          <a:xfrm>
            <a:off x="0" y="0"/>
            <a:ext cx="850109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CENTRO DE EDUCACIÓN A DISTANCIA UNED</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santo domingo 2.jpg"/>
          <p:cNvPicPr>
            <a:picLocks noChangeAspect="1"/>
          </p:cNvPicPr>
          <p:nvPr/>
        </p:nvPicPr>
        <p:blipFill>
          <a:blip r:embed="rId2"/>
          <a:stretch>
            <a:fillRect/>
          </a:stretch>
        </p:blipFill>
        <p:spPr>
          <a:xfrm>
            <a:off x="642909" y="714356"/>
            <a:ext cx="6732215" cy="5643602"/>
          </a:xfrm>
          <a:prstGeom prst="rect">
            <a:avLst/>
          </a:prstGeom>
        </p:spPr>
      </p:pic>
      <p:pic>
        <p:nvPicPr>
          <p:cNvPr id="7" name="4 Marcador de contenido" descr="Logotipo La Laguna Inclusiva.png"/>
          <p:cNvPicPr>
            <a:picLocks noChangeAspect="1"/>
          </p:cNvPicPr>
          <p:nvPr/>
        </p:nvPicPr>
        <p:blipFill>
          <a:blip r:embed="rId3" cstate="print"/>
          <a:stretch>
            <a:fillRect/>
          </a:stretch>
        </p:blipFill>
        <p:spPr>
          <a:xfrm>
            <a:off x="7358082" y="857232"/>
            <a:ext cx="1544355" cy="2857520"/>
          </a:xfrm>
          <a:prstGeom prst="rect">
            <a:avLst/>
          </a:prstGeom>
        </p:spPr>
      </p:pic>
      <p:sp>
        <p:nvSpPr>
          <p:cNvPr id="4" name="1 Título"/>
          <p:cNvSpPr txBox="1">
            <a:spLocks/>
          </p:cNvSpPr>
          <p:nvPr/>
        </p:nvSpPr>
        <p:spPr>
          <a:xfrm>
            <a:off x="0" y="0"/>
            <a:ext cx="8572528"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EXCONVENTO DE SANTO DOMINGO DE GUZMÁN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8" name="7 Llamada rectangular"/>
          <p:cNvSpPr/>
          <p:nvPr/>
        </p:nvSpPr>
        <p:spPr>
          <a:xfrm>
            <a:off x="214282" y="5143512"/>
            <a:ext cx="8286808" cy="1714488"/>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algn="just"/>
            <a:r>
              <a:rPr lang="es-ES" b="1" dirty="0" smtClean="0">
                <a:solidFill>
                  <a:schemeClr val="bg1"/>
                </a:solidFill>
              </a:rPr>
              <a:t>El </a:t>
            </a:r>
            <a:r>
              <a:rPr lang="es-ES" b="1" dirty="0" err="1" smtClean="0">
                <a:solidFill>
                  <a:schemeClr val="bg1"/>
                </a:solidFill>
              </a:rPr>
              <a:t>Exconvento</a:t>
            </a:r>
            <a:r>
              <a:rPr lang="es-ES" b="1" dirty="0" smtClean="0">
                <a:solidFill>
                  <a:schemeClr val="bg1"/>
                </a:solidFill>
              </a:rPr>
              <a:t> de Santo Domingo dispone de entrada, itinerarios, aseos, ascensor, salas de exposiciones, salón de actos   y mobiliario accesibles. En el edificio  tienen lugar diferentes exposiciones  artísticas así como eventos  culturales accesibles para personas con discapacidad, en los que también  se presta el servicio de lengua de signos. En la web del Ayuntamiento se ofrecen vídeos subtitulados del  </a:t>
            </a:r>
            <a:r>
              <a:rPr lang="es-ES" b="1" dirty="0" err="1" smtClean="0">
                <a:solidFill>
                  <a:schemeClr val="bg1"/>
                </a:solidFill>
              </a:rPr>
              <a:t>Exconvento</a:t>
            </a:r>
            <a:r>
              <a:rPr lang="es-ES" b="1" dirty="0" smtClean="0">
                <a:solidFill>
                  <a:schemeClr val="bg1"/>
                </a:solidFill>
              </a:rPr>
              <a:t>.</a:t>
            </a:r>
            <a:endParaRPr lang="es-ES" dirty="0" smtClean="0">
              <a:solidFill>
                <a:schemeClr val="bg1"/>
              </a:solidFill>
            </a:endParaRPr>
          </a:p>
          <a:p>
            <a:pPr algn="just"/>
            <a:r>
              <a:rPr lang="es-ES" b="1" dirty="0" smtClean="0">
                <a:solidFill>
                  <a:schemeClr val="bg1"/>
                </a:solidFill>
              </a:rPr>
              <a:t>.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W10\Desktop\violeta 12 julio\canvas todos\CATEDRAL NUESTRA SEÑORA DE LOS REMEDIOS.jpg"/>
          <p:cNvPicPr>
            <a:picLocks noChangeAspect="1" noChangeArrowheads="1"/>
          </p:cNvPicPr>
          <p:nvPr/>
        </p:nvPicPr>
        <p:blipFill>
          <a:blip r:embed="rId2"/>
          <a:srcRect/>
          <a:stretch>
            <a:fillRect/>
          </a:stretch>
        </p:blipFill>
        <p:spPr bwMode="auto">
          <a:xfrm>
            <a:off x="500034" y="929281"/>
            <a:ext cx="7072330" cy="5928719"/>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358082" y="928670"/>
            <a:ext cx="1512989" cy="2928934"/>
          </a:xfrm>
          <a:prstGeom prst="rect">
            <a:avLst/>
          </a:prstGeom>
        </p:spPr>
      </p:pic>
      <p:sp>
        <p:nvSpPr>
          <p:cNvPr id="4" name="1 Título"/>
          <p:cNvSpPr txBox="1">
            <a:spLocks/>
          </p:cNvSpPr>
          <p:nvPr/>
        </p:nvSpPr>
        <p:spPr>
          <a:xfrm>
            <a:off x="0" y="0"/>
            <a:ext cx="850109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CATEDRAL NUESTRA SEÑORA DE LOS REMEDIOS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6" name="5 Llamada rectangular"/>
          <p:cNvSpPr/>
          <p:nvPr/>
        </p:nvSpPr>
        <p:spPr>
          <a:xfrm>
            <a:off x="285720" y="5286388"/>
            <a:ext cx="7500990" cy="1571612"/>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La Catedral dispone de entrada, itinerarios y mobiliario accesibles. Próximo al  edificio hay  aparcamientos con plazas de aparcamiento reservados para personas con movilidad reducida. El templo cuenta con </a:t>
            </a:r>
            <a:r>
              <a:rPr lang="es-ES" b="1" dirty="0" err="1" smtClean="0">
                <a:solidFill>
                  <a:schemeClr val="bg1"/>
                </a:solidFill>
              </a:rPr>
              <a:t>audioguías</a:t>
            </a:r>
            <a:r>
              <a:rPr lang="es-ES" b="1" dirty="0" smtClean="0">
                <a:solidFill>
                  <a:schemeClr val="bg1"/>
                </a:solidFill>
              </a:rPr>
              <a:t>  en diferentes idiomas. En la web del Ayuntamiento se ofrecen vídeos del templo  subtitulados para personas sordas.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IGLESIA CONCEPCION.jpg"/>
          <p:cNvPicPr>
            <a:picLocks noGrp="1" noChangeAspect="1"/>
          </p:cNvPicPr>
          <p:nvPr>
            <p:ph idx="1"/>
          </p:nvPr>
        </p:nvPicPr>
        <p:blipFill>
          <a:blip r:embed="rId2"/>
          <a:stretch>
            <a:fillRect/>
          </a:stretch>
        </p:blipFill>
        <p:spPr>
          <a:xfrm>
            <a:off x="428596" y="857232"/>
            <a:ext cx="6817404" cy="5715016"/>
          </a:xfrm>
        </p:spPr>
      </p:pic>
      <p:pic>
        <p:nvPicPr>
          <p:cNvPr id="5" name="4 Marcador de contenido" descr="Logotipo La Laguna Inclusiva.png"/>
          <p:cNvPicPr>
            <a:picLocks noChangeAspect="1"/>
          </p:cNvPicPr>
          <p:nvPr/>
        </p:nvPicPr>
        <p:blipFill>
          <a:blip r:embed="rId3" cstate="print"/>
          <a:stretch>
            <a:fillRect/>
          </a:stretch>
        </p:blipFill>
        <p:spPr>
          <a:xfrm>
            <a:off x="7358082" y="1142984"/>
            <a:ext cx="1512989" cy="2928934"/>
          </a:xfrm>
          <a:prstGeom prst="rect">
            <a:avLst/>
          </a:prstGeom>
        </p:spPr>
      </p:pic>
      <p:sp>
        <p:nvSpPr>
          <p:cNvPr id="6" name="1 Título"/>
          <p:cNvSpPr txBox="1">
            <a:spLocks/>
          </p:cNvSpPr>
          <p:nvPr/>
        </p:nvSpPr>
        <p:spPr>
          <a:xfrm>
            <a:off x="0" y="0"/>
            <a:ext cx="8715404"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IGLESIA DE NUESTRA SEÑORA DE LA CONCEPCIÓN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285720" y="5286388"/>
            <a:ext cx="7500990" cy="1357298"/>
          </a:xfrm>
          <a:prstGeom prst="wedgeRectCallout">
            <a:avLst>
              <a:gd name="adj1" fmla="val -20730"/>
              <a:gd name="adj2" fmla="val 5092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La Iglesia cuenta con entrada, itinerarios y mobiliario accesibles. La oficina de turismo dispone de maquetas táctiles  de la iglesia y  su torre emblemática. En la web del Ayuntamiento se ofrecen vídeos del templo  subtitulados para personas sordas.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LAS CLARAS.jpg"/>
          <p:cNvPicPr>
            <a:picLocks noGrp="1" noChangeAspect="1"/>
          </p:cNvPicPr>
          <p:nvPr>
            <p:ph idx="1"/>
          </p:nvPr>
        </p:nvPicPr>
        <p:blipFill>
          <a:blip r:embed="rId2"/>
          <a:stretch>
            <a:fillRect/>
          </a:stretch>
        </p:blipFill>
        <p:spPr>
          <a:xfrm>
            <a:off x="0" y="569962"/>
            <a:ext cx="7500958" cy="6288037"/>
          </a:xfrm>
        </p:spPr>
      </p:pic>
      <p:pic>
        <p:nvPicPr>
          <p:cNvPr id="5" name="4 Marcador de contenido" descr="Logotipo La Laguna Inclusiva.png"/>
          <p:cNvPicPr>
            <a:picLocks noChangeAspect="1"/>
          </p:cNvPicPr>
          <p:nvPr/>
        </p:nvPicPr>
        <p:blipFill>
          <a:blip r:embed="rId3" cstate="print"/>
          <a:stretch>
            <a:fillRect/>
          </a:stretch>
        </p:blipFill>
        <p:spPr>
          <a:xfrm>
            <a:off x="7358082" y="785794"/>
            <a:ext cx="1512989" cy="2928934"/>
          </a:xfrm>
          <a:prstGeom prst="rect">
            <a:avLst/>
          </a:prstGeom>
        </p:spPr>
      </p:pic>
      <p:sp>
        <p:nvSpPr>
          <p:cNvPr id="6" name="5 Llamada rectangular"/>
          <p:cNvSpPr/>
          <p:nvPr/>
        </p:nvSpPr>
        <p:spPr>
          <a:xfrm>
            <a:off x="285720" y="5286388"/>
            <a:ext cx="7500990" cy="1571612"/>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La Iglesia cuenta con entrada, itinerarios y mobiliario accesibles. El templo se  encuentra situado en una calle peatonal adoquinada con su adoquín original. En la web del Ayuntamiento se ofrecen vídeos del templo  subtitulados para personas sordas. </a:t>
            </a:r>
            <a:endParaRPr lang="es-ES" dirty="0">
              <a:solidFill>
                <a:schemeClr val="bg1"/>
              </a:solidFill>
            </a:endParaRPr>
          </a:p>
        </p:txBody>
      </p:sp>
      <p:sp>
        <p:nvSpPr>
          <p:cNvPr id="7" name="1 Título"/>
          <p:cNvSpPr txBox="1">
            <a:spLocks/>
          </p:cNvSpPr>
          <p:nvPr/>
        </p:nvSpPr>
        <p:spPr>
          <a:xfrm>
            <a:off x="0" y="0"/>
            <a:ext cx="8715404"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IGLESIA</a:t>
            </a:r>
            <a:r>
              <a:rPr kumimoji="0" lang="es-ES" sz="3200" b="1" i="0" u="none" strike="noStrike" kern="1200" cap="none" spc="0" normalizeH="0" noProof="0" dirty="0" smtClean="0">
                <a:ln>
                  <a:noFill/>
                </a:ln>
                <a:solidFill>
                  <a:srgbClr val="7030A0"/>
                </a:solidFill>
                <a:effectLst/>
                <a:uLnTx/>
                <a:uFillTx/>
                <a:latin typeface="+mj-lt"/>
                <a:ea typeface="+mj-ea"/>
                <a:cs typeface="+mj-cs"/>
              </a:rPr>
              <a:t> DE LAS CLARAS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10\Desktop\violeta 12 julio\canvas todos\REAL SANTUARIO DEL CRISTO ANTES DE LA REMODELACIÓN.jpg"/>
          <p:cNvPicPr>
            <a:picLocks noChangeAspect="1" noChangeArrowheads="1"/>
          </p:cNvPicPr>
          <p:nvPr/>
        </p:nvPicPr>
        <p:blipFill>
          <a:blip r:embed="rId2"/>
          <a:srcRect/>
          <a:stretch>
            <a:fillRect/>
          </a:stretch>
        </p:blipFill>
        <p:spPr bwMode="auto">
          <a:xfrm>
            <a:off x="0" y="569962"/>
            <a:ext cx="7500958" cy="6288038"/>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631011" y="1000108"/>
            <a:ext cx="1512989" cy="2928934"/>
          </a:xfrm>
          <a:prstGeom prst="rect">
            <a:avLst/>
          </a:prstGeom>
        </p:spPr>
      </p:pic>
      <p:sp>
        <p:nvSpPr>
          <p:cNvPr id="4"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rgbClr val="7030A0"/>
                </a:solidFill>
                <a:effectLst/>
                <a:uLnTx/>
                <a:uFillTx/>
                <a:latin typeface="+mj-lt"/>
                <a:ea typeface="+mj-ea"/>
                <a:cs typeface="+mj-cs"/>
              </a:rPr>
              <a:t>REAL</a:t>
            </a:r>
            <a:r>
              <a:rPr kumimoji="0" lang="es-ES" sz="2800" b="1" i="0" u="none" strike="noStrike" kern="1200" cap="none" spc="0" normalizeH="0" noProof="0" dirty="0" smtClean="0">
                <a:ln>
                  <a:noFill/>
                </a:ln>
                <a:solidFill>
                  <a:srgbClr val="7030A0"/>
                </a:solidFill>
                <a:effectLst/>
                <a:uLnTx/>
                <a:uFillTx/>
                <a:latin typeface="+mj-lt"/>
                <a:ea typeface="+mj-ea"/>
                <a:cs typeface="+mj-cs"/>
              </a:rPr>
              <a:t> SANTUARIO DEL SANTÍSIMO CRISTO DE LA LAGUNA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
        <p:nvSpPr>
          <p:cNvPr id="6" name="5 Llamada rectangular"/>
          <p:cNvSpPr/>
          <p:nvPr/>
        </p:nvSpPr>
        <p:spPr>
          <a:xfrm>
            <a:off x="285720" y="5429264"/>
            <a:ext cx="7429552" cy="1071546"/>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smtClean="0">
                <a:solidFill>
                  <a:schemeClr val="bg1"/>
                </a:solidFill>
              </a:rPr>
              <a:t>El Santuario del Cristo de La Laguna fue remodelado en 2021 para garantizar la accesibilidad  universal a los visitantes.</a:t>
            </a:r>
            <a:endParaRPr lang="es-ES" sz="2000" b="1" dirty="0">
              <a:solidFill>
                <a:schemeClr val="bg1"/>
              </a:solidFill>
            </a:endParaRPr>
          </a:p>
        </p:txBody>
      </p:sp>
      <p:sp>
        <p:nvSpPr>
          <p:cNvPr id="7" name="6 Rectángulo"/>
          <p:cNvSpPr/>
          <p:nvPr/>
        </p:nvSpPr>
        <p:spPr>
          <a:xfrm>
            <a:off x="7215206" y="4286256"/>
            <a:ext cx="1928794" cy="78581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Antes de la remodelación </a:t>
            </a:r>
            <a:endParaRPr lang="es-E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REAL SANTUARIO DEL CRISTO.jpg"/>
          <p:cNvPicPr>
            <a:picLocks noChangeAspect="1"/>
          </p:cNvPicPr>
          <p:nvPr/>
        </p:nvPicPr>
        <p:blipFill>
          <a:blip r:embed="rId2"/>
          <a:stretch>
            <a:fillRect/>
          </a:stretch>
        </p:blipFill>
        <p:spPr>
          <a:xfrm>
            <a:off x="0" y="494570"/>
            <a:ext cx="7590894" cy="6363430"/>
          </a:xfrm>
          <a:prstGeom prst="rect">
            <a:avLst/>
          </a:prstGeom>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429520" y="928670"/>
            <a:ext cx="1512989" cy="2928934"/>
          </a:xfrm>
          <a:prstGeom prst="rect">
            <a:avLst/>
          </a:prstGeom>
        </p:spPr>
      </p:pic>
      <p:sp>
        <p:nvSpPr>
          <p:cNvPr id="6"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rgbClr val="7030A0"/>
                </a:solidFill>
                <a:effectLst/>
                <a:uLnTx/>
                <a:uFillTx/>
                <a:latin typeface="+mj-lt"/>
                <a:ea typeface="+mj-ea"/>
                <a:cs typeface="+mj-cs"/>
              </a:rPr>
              <a:t>REAL</a:t>
            </a:r>
            <a:r>
              <a:rPr kumimoji="0" lang="es-ES" sz="2800" b="1" i="0" u="none" strike="noStrike" kern="1200" cap="none" spc="0" normalizeH="0" noProof="0" dirty="0" smtClean="0">
                <a:ln>
                  <a:noFill/>
                </a:ln>
                <a:solidFill>
                  <a:srgbClr val="7030A0"/>
                </a:solidFill>
                <a:effectLst/>
                <a:uLnTx/>
                <a:uFillTx/>
                <a:latin typeface="+mj-lt"/>
                <a:ea typeface="+mj-ea"/>
                <a:cs typeface="+mj-cs"/>
              </a:rPr>
              <a:t> SANTUARIO DEL SANTÍSIMO CRISTO DE LA LAGUNA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285720" y="5143512"/>
            <a:ext cx="7500990" cy="1714488"/>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Santuario del Cristo tras la remodelación cuenta con entrada, itinerarios y mobiliario accesibles. Próximo al  edificio hay  aparcamientos con plazas de aparcamiento reservados para personas usuarias de silla de ruedas. Se encuentra situado próximo a la Plaza del Cristo, la plaza más amplia de la ciudad y junto al mercado municipal. En la web del Ayuntamiento se ofrecen vídeos del templo  subtitulados para personas sordas. </a:t>
            </a:r>
            <a:endParaRPr lang="es-ES" dirty="0">
              <a:solidFill>
                <a:schemeClr val="bg1"/>
              </a:solidFill>
            </a:endParaRPr>
          </a:p>
        </p:txBody>
      </p:sp>
      <p:sp>
        <p:nvSpPr>
          <p:cNvPr id="8" name="7 Rectángulo"/>
          <p:cNvSpPr/>
          <p:nvPr/>
        </p:nvSpPr>
        <p:spPr>
          <a:xfrm>
            <a:off x="7215206" y="4286256"/>
            <a:ext cx="1928794" cy="78581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Después de la remodelación </a:t>
            </a:r>
            <a:endParaRPr lang="es-E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IGLESIA DE SAN BENITO DURANTE LA REFORMA.jpg"/>
          <p:cNvPicPr>
            <a:picLocks noGrp="1" noChangeAspect="1"/>
          </p:cNvPicPr>
          <p:nvPr>
            <p:ph idx="1"/>
          </p:nvPr>
        </p:nvPicPr>
        <p:blipFill>
          <a:blip r:embed="rId2"/>
          <a:stretch>
            <a:fillRect/>
          </a:stretch>
        </p:blipFill>
        <p:spPr>
          <a:xfrm>
            <a:off x="-1" y="571480"/>
            <a:ext cx="7499149" cy="6286521"/>
          </a:xfrm>
        </p:spPr>
      </p:pic>
      <p:pic>
        <p:nvPicPr>
          <p:cNvPr id="5" name="4 Marcador de contenido" descr="Logotipo La Laguna Inclusiva.png"/>
          <p:cNvPicPr>
            <a:picLocks noChangeAspect="1"/>
          </p:cNvPicPr>
          <p:nvPr/>
        </p:nvPicPr>
        <p:blipFill>
          <a:blip r:embed="rId3" cstate="print"/>
          <a:stretch>
            <a:fillRect/>
          </a:stretch>
        </p:blipFill>
        <p:spPr>
          <a:xfrm>
            <a:off x="7358082" y="928670"/>
            <a:ext cx="1512989" cy="2928934"/>
          </a:xfrm>
          <a:prstGeom prst="rect">
            <a:avLst/>
          </a:prstGeom>
        </p:spPr>
      </p:pic>
      <p:sp>
        <p:nvSpPr>
          <p:cNvPr id="6" name="5 Rectángulo"/>
          <p:cNvSpPr/>
          <p:nvPr/>
        </p:nvSpPr>
        <p:spPr>
          <a:xfrm>
            <a:off x="7215206" y="4286256"/>
            <a:ext cx="1928794" cy="78581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Antes de la remodelación </a:t>
            </a:r>
            <a:endParaRPr lang="es-ES" sz="2400" dirty="0"/>
          </a:p>
        </p:txBody>
      </p:sp>
      <p:sp>
        <p:nvSpPr>
          <p:cNvPr id="7" name="1 Título"/>
          <p:cNvSpPr txBox="1">
            <a:spLocks/>
          </p:cNvSpPr>
          <p:nvPr/>
        </p:nvSpPr>
        <p:spPr>
          <a:xfrm>
            <a:off x="1214414" y="0"/>
            <a:ext cx="6500826" cy="85728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IGLESIA DE SAN BENITO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9" name="8 Llamada rectangular"/>
          <p:cNvSpPr/>
          <p:nvPr/>
        </p:nvSpPr>
        <p:spPr>
          <a:xfrm>
            <a:off x="285720" y="5429264"/>
            <a:ext cx="7429552" cy="1428736"/>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smtClean="0">
                <a:solidFill>
                  <a:schemeClr val="bg1"/>
                </a:solidFill>
              </a:rPr>
              <a:t>La Iglesia de San Benito fue remodelada en 2021, para garantizar la accesibilidad a todos los visitantes. Para ello se procedió a dotarla de una entrada lateral accesible mediante una rampa que cumple adecuadamente la normativa. </a:t>
            </a:r>
            <a:endParaRPr lang="es-ES" sz="2000"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W10\Desktop\ALEX Y MÍAS 2012\para german\SITUACION GEOGRAFICA CON FOTOS.jpg"/>
          <p:cNvPicPr>
            <a:picLocks noChangeAspect="1" noChangeArrowheads="1"/>
          </p:cNvPicPr>
          <p:nvPr/>
        </p:nvPicPr>
        <p:blipFill>
          <a:blip r:embed="rId2"/>
          <a:srcRect/>
          <a:stretch>
            <a:fillRect/>
          </a:stretch>
        </p:blipFill>
        <p:spPr bwMode="auto">
          <a:xfrm>
            <a:off x="357158" y="571480"/>
            <a:ext cx="7117418" cy="5966516"/>
          </a:xfrm>
          <a:prstGeom prst="rect">
            <a:avLst/>
          </a:prstGeom>
          <a:noFill/>
        </p:spPr>
      </p:pic>
      <p:sp>
        <p:nvSpPr>
          <p:cNvPr id="5" name="4 Flecha a la derecha con bandas"/>
          <p:cNvSpPr/>
          <p:nvPr/>
        </p:nvSpPr>
        <p:spPr>
          <a:xfrm>
            <a:off x="642910" y="1357298"/>
            <a:ext cx="357190" cy="21431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a la derecha con bandas"/>
          <p:cNvSpPr/>
          <p:nvPr/>
        </p:nvSpPr>
        <p:spPr>
          <a:xfrm>
            <a:off x="1571604" y="2071678"/>
            <a:ext cx="571504" cy="28575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Llamada rectangular"/>
          <p:cNvSpPr/>
          <p:nvPr/>
        </p:nvSpPr>
        <p:spPr>
          <a:xfrm>
            <a:off x="0" y="4929198"/>
            <a:ext cx="8286776" cy="1928802"/>
          </a:xfrm>
          <a:prstGeom prst="wedgeRectCallout">
            <a:avLst>
              <a:gd name="adj1" fmla="val -21313"/>
              <a:gd name="adj2" fmla="val 5023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smtClean="0"/>
          </a:p>
          <a:p>
            <a:r>
              <a:rPr lang="es-ES" b="1" dirty="0" smtClean="0"/>
              <a:t>La </a:t>
            </a:r>
            <a:r>
              <a:rPr lang="es-ES" b="1" dirty="0" smtClean="0"/>
              <a:t> </a:t>
            </a:r>
            <a:r>
              <a:rPr lang="es-ES" b="1" dirty="0" smtClean="0"/>
              <a:t>Laguna se encuentra en el noroeste de la isla de Tenerife y próxima a su capital, con la que está bien comunicada. Es una ciudad que cuenta con una larga tradición universitaria, cultural, religiosa y comercial. La Laguna,  fue eje político, económico y social de Tenerife durante cuatro siglos. Situada en la Cuenca Atlántica, ha sido nexo de culturas, desde su inicio, uniendo África, Europa y América, cultural y tecnológicamente</a:t>
            </a:r>
            <a:r>
              <a:rPr lang="es-ES" b="1" dirty="0" smtClean="0">
                <a:solidFill>
                  <a:schemeClr val="bg1"/>
                </a:solidFill>
              </a:rPr>
              <a:t>.  </a:t>
            </a:r>
          </a:p>
          <a:p>
            <a:endParaRPr lang="es-ES" dirty="0">
              <a:solidFill>
                <a:schemeClr val="bg1"/>
              </a:solidFill>
            </a:endParaRPr>
          </a:p>
        </p:txBody>
      </p:sp>
      <p:sp>
        <p:nvSpPr>
          <p:cNvPr id="8" name="1 Título"/>
          <p:cNvSpPr txBox="1">
            <a:spLocks/>
          </p:cNvSpPr>
          <p:nvPr/>
        </p:nvSpPr>
        <p:spPr>
          <a:xfrm>
            <a:off x="285720" y="0"/>
            <a:ext cx="8229600" cy="714356"/>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LA LAGUNA, UNA CIUDAD ABIERTA E INCLUSIVA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9" name="6 Marcador de contenido" descr="Logotipo La Laguna Inclusiva.png"/>
          <p:cNvPicPr>
            <a:picLocks noChangeAspect="1"/>
          </p:cNvPicPr>
          <p:nvPr/>
        </p:nvPicPr>
        <p:blipFill>
          <a:blip r:embed="rId3" cstate="print"/>
          <a:stretch>
            <a:fillRect/>
          </a:stretch>
        </p:blipFill>
        <p:spPr>
          <a:xfrm>
            <a:off x="7358082" y="785794"/>
            <a:ext cx="1512989" cy="31423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IGLESIA DE SAN BENITO.jpg"/>
          <p:cNvPicPr>
            <a:picLocks noGrp="1" noChangeAspect="1"/>
          </p:cNvPicPr>
          <p:nvPr>
            <p:ph idx="1"/>
          </p:nvPr>
        </p:nvPicPr>
        <p:blipFill>
          <a:blip r:embed="rId2"/>
          <a:stretch>
            <a:fillRect/>
          </a:stretch>
        </p:blipFill>
        <p:spPr>
          <a:xfrm>
            <a:off x="-1" y="642918"/>
            <a:ext cx="7413931" cy="6215082"/>
          </a:xfrm>
        </p:spPr>
      </p:pic>
      <p:pic>
        <p:nvPicPr>
          <p:cNvPr id="6" name="4 Marcador de contenido" descr="Logotipo La Laguna Inclusiva.png"/>
          <p:cNvPicPr>
            <a:picLocks noChangeAspect="1"/>
          </p:cNvPicPr>
          <p:nvPr/>
        </p:nvPicPr>
        <p:blipFill>
          <a:blip r:embed="rId3" cstate="print"/>
          <a:stretch>
            <a:fillRect/>
          </a:stretch>
        </p:blipFill>
        <p:spPr>
          <a:xfrm>
            <a:off x="7631011" y="714356"/>
            <a:ext cx="1512989" cy="2928934"/>
          </a:xfrm>
          <a:prstGeom prst="rect">
            <a:avLst/>
          </a:prstGeom>
        </p:spPr>
      </p:pic>
      <p:sp>
        <p:nvSpPr>
          <p:cNvPr id="7" name="6 Rectángulo"/>
          <p:cNvSpPr/>
          <p:nvPr/>
        </p:nvSpPr>
        <p:spPr>
          <a:xfrm>
            <a:off x="7215206" y="4286256"/>
            <a:ext cx="1928794" cy="78581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t>Después de la remodelación </a:t>
            </a:r>
            <a:endParaRPr lang="es-ES" sz="2400" dirty="0"/>
          </a:p>
        </p:txBody>
      </p:sp>
      <p:sp>
        <p:nvSpPr>
          <p:cNvPr id="8" name="1 Título"/>
          <p:cNvSpPr txBox="1">
            <a:spLocks/>
          </p:cNvSpPr>
          <p:nvPr/>
        </p:nvSpPr>
        <p:spPr>
          <a:xfrm>
            <a:off x="214282" y="0"/>
            <a:ext cx="7572396"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IGLESIA DE SAN BENITO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9" name="8 Llamada rectangular"/>
          <p:cNvSpPr/>
          <p:nvPr/>
        </p:nvSpPr>
        <p:spPr>
          <a:xfrm>
            <a:off x="214282" y="5286388"/>
            <a:ext cx="7500990" cy="1571612"/>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La Iglesia de San Benito, tras la remodelación cuenta con entrada, itinerarios y mobiliario accesibles. El acceso para personas con movilidad reducida se realiza a través de su rampa de 20 m. de longitud,  instalada en el lateral del templo, de suave pendiente y dotada de pasamanos a ambos lados y a dos alturas.  En la web del Ayuntamiento se ofrecen vídeos del templo  subtitulados para personas sordas.</a:t>
            </a:r>
            <a:endParaRPr lang="es-E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QUES INFANTILES INCLUSIVOS.jpg"/>
          <p:cNvPicPr>
            <a:picLocks noChangeAspect="1"/>
          </p:cNvPicPr>
          <p:nvPr/>
        </p:nvPicPr>
        <p:blipFill>
          <a:blip r:embed="rId2"/>
          <a:stretch>
            <a:fillRect/>
          </a:stretch>
        </p:blipFill>
        <p:spPr>
          <a:xfrm>
            <a:off x="1" y="569962"/>
            <a:ext cx="7500958" cy="6288037"/>
          </a:xfrm>
          <a:prstGeom prst="rect">
            <a:avLst/>
          </a:prstGeom>
        </p:spPr>
      </p:pic>
      <p:pic>
        <p:nvPicPr>
          <p:cNvPr id="5" name="4 Imagen" descr="Logotipo La Laguna Inclusiva.png"/>
          <p:cNvPicPr>
            <a:picLocks noChangeAspect="1"/>
          </p:cNvPicPr>
          <p:nvPr/>
        </p:nvPicPr>
        <p:blipFill>
          <a:blip r:embed="rId3" cstate="print"/>
          <a:stretch>
            <a:fillRect/>
          </a:stretch>
        </p:blipFill>
        <p:spPr>
          <a:xfrm>
            <a:off x="7358082" y="785794"/>
            <a:ext cx="1341262" cy="2786058"/>
          </a:xfrm>
          <a:prstGeom prst="rect">
            <a:avLst/>
          </a:prstGeom>
        </p:spPr>
      </p:pic>
      <p:sp>
        <p:nvSpPr>
          <p:cNvPr id="6" name="5 Llamada rectangular"/>
          <p:cNvSpPr/>
          <p:nvPr/>
        </p:nvSpPr>
        <p:spPr>
          <a:xfrm>
            <a:off x="0" y="5357826"/>
            <a:ext cx="7858148" cy="150017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Los parques infantiles del municipio cuentan con mobiliario de juego accesible, creando espacios que permitan a los pequeños y pequeñas con discapacidad, disfrutar de su tiempo de ocio en igualdad, permitiendo que este mobiliario de ocio actúe como elemento integrador, fomentando la concienciación de todos los demás niños y niñas. </a:t>
            </a:r>
            <a:endParaRPr lang="es-ES" dirty="0">
              <a:solidFill>
                <a:schemeClr val="bg1"/>
              </a:solidFill>
            </a:endParaRPr>
          </a:p>
        </p:txBody>
      </p:sp>
      <p:sp>
        <p:nvSpPr>
          <p:cNvPr id="8" name="1 Título"/>
          <p:cNvSpPr txBox="1">
            <a:spLocks/>
          </p:cNvSpPr>
          <p:nvPr/>
        </p:nvSpPr>
        <p:spPr>
          <a:xfrm>
            <a:off x="0" y="0"/>
            <a:ext cx="7715272"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noProof="0" dirty="0" smtClean="0">
                <a:ln>
                  <a:noFill/>
                </a:ln>
                <a:solidFill>
                  <a:srgbClr val="7030A0"/>
                </a:solidFill>
                <a:effectLst/>
                <a:uLnTx/>
                <a:uFillTx/>
                <a:latin typeface="+mj-lt"/>
                <a:ea typeface="+mj-ea"/>
                <a:cs typeface="+mj-cs"/>
              </a:rPr>
              <a:t>PARQUES INFANTILES INCLUSIVOS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W10\Desktop\violeta 12 julio\canvas todos\SENDERO DE LOS SENTIDOS  (2).jpg"/>
          <p:cNvPicPr>
            <a:picLocks noGrp="1" noChangeAspect="1" noChangeArrowheads="1"/>
          </p:cNvPicPr>
          <p:nvPr>
            <p:ph idx="1"/>
          </p:nvPr>
        </p:nvPicPr>
        <p:blipFill>
          <a:blip r:embed="rId2"/>
          <a:srcRect/>
          <a:stretch>
            <a:fillRect/>
          </a:stretch>
        </p:blipFill>
        <p:spPr bwMode="auto">
          <a:xfrm>
            <a:off x="0" y="785794"/>
            <a:ext cx="7206564" cy="6041247"/>
          </a:xfrm>
          <a:prstGeom prst="rect">
            <a:avLst/>
          </a:prstGeom>
          <a:noFill/>
        </p:spPr>
      </p:pic>
      <p:pic>
        <p:nvPicPr>
          <p:cNvPr id="7" name="6 Imagen" descr="Logotipo La Laguna Inclusiva.png"/>
          <p:cNvPicPr>
            <a:picLocks noChangeAspect="1"/>
          </p:cNvPicPr>
          <p:nvPr/>
        </p:nvPicPr>
        <p:blipFill>
          <a:blip r:embed="rId3" cstate="print"/>
          <a:stretch>
            <a:fillRect/>
          </a:stretch>
        </p:blipFill>
        <p:spPr>
          <a:xfrm>
            <a:off x="7072330" y="1000108"/>
            <a:ext cx="1272479" cy="2643182"/>
          </a:xfrm>
          <a:prstGeom prst="rect">
            <a:avLst/>
          </a:prstGeom>
        </p:spPr>
      </p:pic>
      <p:sp>
        <p:nvSpPr>
          <p:cNvPr id="4" name="1 Título"/>
          <p:cNvSpPr txBox="1">
            <a:spLocks noGrp="1"/>
          </p:cNvSpPr>
          <p:nvPr>
            <p:ph type="title"/>
          </p:nvPr>
        </p:nvSpPr>
        <p:spPr>
          <a:xfrm>
            <a:off x="0" y="0"/>
            <a:ext cx="792958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SENDERO</a:t>
            </a:r>
            <a:r>
              <a:rPr kumimoji="0" lang="es-ES" sz="3200" b="1" i="0" u="none" strike="noStrike" kern="1200" cap="none" spc="0" normalizeH="0" noProof="0" dirty="0" smtClean="0">
                <a:ln>
                  <a:noFill/>
                </a:ln>
                <a:solidFill>
                  <a:srgbClr val="7030A0"/>
                </a:solidFill>
                <a:effectLst/>
                <a:uLnTx/>
                <a:uFillTx/>
                <a:latin typeface="+mj-lt"/>
                <a:ea typeface="+mj-ea"/>
                <a:cs typeface="+mj-cs"/>
              </a:rPr>
              <a:t> DE LOS SENTIDOS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5" name="4 Llamada rectangular"/>
          <p:cNvSpPr/>
          <p:nvPr/>
        </p:nvSpPr>
        <p:spPr>
          <a:xfrm>
            <a:off x="0" y="5357826"/>
            <a:ext cx="7715272" cy="150017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Sendero de los Sentidos, expone experiencias a través del olfato, la vista y el tacto con los que descubrir distintos elementos del entorno. A lo largo del recorrido, los paneles con signos sensoriales (nariz, mano, ojo) intentan captar la atención de los usuarios para que huelan, toquen o miren algún elemento determinado del sendero</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Logotipo La Laguna Inclusiva.png"/>
          <p:cNvPicPr>
            <a:picLocks noChangeAspect="1"/>
          </p:cNvPicPr>
          <p:nvPr/>
        </p:nvPicPr>
        <p:blipFill>
          <a:blip r:embed="rId2" cstate="print"/>
          <a:stretch>
            <a:fillRect/>
          </a:stretch>
        </p:blipFill>
        <p:spPr>
          <a:xfrm>
            <a:off x="7643834" y="857232"/>
            <a:ext cx="1343917" cy="2791572"/>
          </a:xfrm>
          <a:prstGeom prst="rect">
            <a:avLst/>
          </a:prstGeom>
        </p:spPr>
      </p:pic>
      <p:pic>
        <p:nvPicPr>
          <p:cNvPr id="8" name="3 Marcador de contenido" descr="CRUZ DEL CARMEN DDF.jpg"/>
          <p:cNvPicPr>
            <a:picLocks noChangeAspect="1"/>
          </p:cNvPicPr>
          <p:nvPr/>
        </p:nvPicPr>
        <p:blipFill>
          <a:blip r:embed="rId3"/>
          <a:stretch>
            <a:fillRect/>
          </a:stretch>
        </p:blipFill>
        <p:spPr>
          <a:xfrm>
            <a:off x="428596" y="571480"/>
            <a:ext cx="7072330" cy="5928719"/>
          </a:xfrm>
          <a:prstGeom prst="rect">
            <a:avLst/>
          </a:prstGeom>
        </p:spPr>
      </p:pic>
      <p:sp>
        <p:nvSpPr>
          <p:cNvPr id="4" name="3 Llamada rectangular"/>
          <p:cNvSpPr/>
          <p:nvPr/>
        </p:nvSpPr>
        <p:spPr>
          <a:xfrm>
            <a:off x="0" y="5072074"/>
            <a:ext cx="7858148" cy="1785926"/>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centro de interpretación de </a:t>
            </a:r>
            <a:r>
              <a:rPr lang="es-ES" b="1" dirty="0" err="1" smtClean="0">
                <a:solidFill>
                  <a:schemeClr val="bg1"/>
                </a:solidFill>
              </a:rPr>
              <a:t>Anaga</a:t>
            </a:r>
            <a:r>
              <a:rPr lang="es-ES" b="1" dirty="0" smtClean="0">
                <a:solidFill>
                  <a:schemeClr val="bg1"/>
                </a:solidFill>
              </a:rPr>
              <a:t> ofrece al visitante, información, actividades y servicios para todas las personas,  con y sin discapacidad. La información se presta tanto por medio de atención personalizada como con exposiciones sensoriales (auditivas, mediante el canto de aves endémicas del parque, visuales gracias a los  medios audiovisuales y paneles fotográficos y táctiles con maquetas de la orografía y flora autóctona del lugar.) </a:t>
            </a:r>
            <a:endParaRPr lang="es-ES" b="1" dirty="0">
              <a:solidFill>
                <a:schemeClr val="bg1"/>
              </a:solidFill>
            </a:endParaRPr>
          </a:p>
        </p:txBody>
      </p:sp>
      <p:sp>
        <p:nvSpPr>
          <p:cNvPr id="5" name="1 Título"/>
          <p:cNvSpPr txBox="1">
            <a:spLocks/>
          </p:cNvSpPr>
          <p:nvPr/>
        </p:nvSpPr>
        <p:spPr>
          <a:xfrm>
            <a:off x="0" y="0"/>
            <a:ext cx="81439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CENTRO</a:t>
            </a:r>
            <a:r>
              <a:rPr kumimoji="0" lang="es-ES" sz="3200" b="1" i="0" u="none" strike="noStrike" kern="1200" cap="none" spc="0" normalizeH="0" noProof="0" dirty="0" smtClean="0">
                <a:ln>
                  <a:noFill/>
                </a:ln>
                <a:solidFill>
                  <a:srgbClr val="7030A0"/>
                </a:solidFill>
                <a:effectLst/>
                <a:uLnTx/>
                <a:uFillTx/>
                <a:latin typeface="+mj-lt"/>
                <a:ea typeface="+mj-ea"/>
                <a:cs typeface="+mj-cs"/>
              </a:rPr>
              <a:t> DE INTERPRETACIÓN DE ANAGA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BAJAMAR PISCINAS ACCESIBLES A Y B (1).jpg"/>
          <p:cNvPicPr>
            <a:picLocks noGrp="1" noChangeAspect="1"/>
          </p:cNvPicPr>
          <p:nvPr>
            <p:ph idx="1"/>
          </p:nvPr>
        </p:nvPicPr>
        <p:blipFill>
          <a:blip r:embed="rId2"/>
          <a:stretch>
            <a:fillRect/>
          </a:stretch>
        </p:blipFill>
        <p:spPr>
          <a:xfrm>
            <a:off x="428596" y="642918"/>
            <a:ext cx="6858048" cy="5749087"/>
          </a:xfrm>
        </p:spPr>
      </p:pic>
      <p:pic>
        <p:nvPicPr>
          <p:cNvPr id="5" name="4 Imagen" descr="Logotipo La Laguna Inclusiva.png"/>
          <p:cNvPicPr>
            <a:picLocks noChangeAspect="1"/>
          </p:cNvPicPr>
          <p:nvPr/>
        </p:nvPicPr>
        <p:blipFill>
          <a:blip r:embed="rId3" cstate="print"/>
          <a:stretch>
            <a:fillRect/>
          </a:stretch>
        </p:blipFill>
        <p:spPr>
          <a:xfrm>
            <a:off x="7286644" y="857232"/>
            <a:ext cx="1272479" cy="2643182"/>
          </a:xfrm>
          <a:prstGeom prst="rect">
            <a:avLst/>
          </a:prstGeom>
        </p:spPr>
      </p:pic>
      <p:sp>
        <p:nvSpPr>
          <p:cNvPr id="6" name="1 Título"/>
          <p:cNvSpPr txBox="1">
            <a:spLocks noGrp="1"/>
          </p:cNvSpPr>
          <p:nvPr>
            <p:ph type="title"/>
          </p:nvPr>
        </p:nvSpPr>
        <p:spPr>
          <a:xfrm>
            <a:off x="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PISCINAS</a:t>
            </a:r>
            <a:r>
              <a:rPr kumimoji="0" lang="es-ES" sz="3200" b="1" i="0" u="none" strike="noStrike" kern="1200" cap="none" spc="0" normalizeH="0" noProof="0" dirty="0" smtClean="0">
                <a:ln>
                  <a:noFill/>
                </a:ln>
                <a:solidFill>
                  <a:srgbClr val="7030A0"/>
                </a:solidFill>
                <a:effectLst/>
                <a:uLnTx/>
                <a:uFillTx/>
                <a:latin typeface="+mj-lt"/>
                <a:ea typeface="+mj-ea"/>
                <a:cs typeface="+mj-cs"/>
              </a:rPr>
              <a:t> ACCESIBLES EN BAJAMAR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0" y="5000636"/>
            <a:ext cx="8001024" cy="185736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Las piscinas naturales de Bajamar y, de El Arenisco, en  Punta del Hidalgo, son accesibles para todos. Ambas piscinas garantizan la cadena de accesibilidad desde la zona de estacionamiento hasta el mar. Para ello cuentan con  plazas de aparcamiento reservadas a personas con movilidad reducida,  rampas, itinerarios accesibles, aseos,  duchas y vestuarios adaptados así como solárium accesible y sillas anfibias</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10\Desktop\ALEX Y MÍAS 2012\Para Guada Fotos numeradas\B.a\B.a.5 Itinerarios peatonales 1.jpg"/>
          <p:cNvPicPr>
            <a:picLocks noChangeAspect="1" noChangeArrowheads="1"/>
          </p:cNvPicPr>
          <p:nvPr/>
        </p:nvPicPr>
        <p:blipFill>
          <a:blip r:embed="rId2"/>
          <a:srcRect/>
          <a:stretch>
            <a:fillRect/>
          </a:stretch>
        </p:blipFill>
        <p:spPr bwMode="auto">
          <a:xfrm>
            <a:off x="214282" y="214290"/>
            <a:ext cx="7459377" cy="6253180"/>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643834" y="500042"/>
            <a:ext cx="1271909" cy="264357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A PUNTA PISCINAS.jpg"/>
          <p:cNvPicPr>
            <a:picLocks noChangeAspect="1"/>
          </p:cNvPicPr>
          <p:nvPr/>
        </p:nvPicPr>
        <p:blipFill>
          <a:blip r:embed="rId2"/>
          <a:stretch>
            <a:fillRect/>
          </a:stretch>
        </p:blipFill>
        <p:spPr>
          <a:xfrm>
            <a:off x="1" y="629848"/>
            <a:ext cx="7429520" cy="6228151"/>
          </a:xfrm>
          <a:prstGeom prst="rect">
            <a:avLst/>
          </a:prstGeom>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358082" y="928670"/>
            <a:ext cx="1500198" cy="3118058"/>
          </a:xfrm>
          <a:prstGeom prst="rect">
            <a:avLst/>
          </a:prstGeom>
        </p:spPr>
      </p:pic>
      <p:sp>
        <p:nvSpPr>
          <p:cNvPr id="6" name="1 Título"/>
          <p:cNvSpPr txBox="1">
            <a:spLocks noGrp="1"/>
          </p:cNvSpPr>
          <p:nvPr>
            <p:ph type="title"/>
          </p:nvPr>
        </p:nvSpPr>
        <p:spPr>
          <a:xfrm>
            <a:off x="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PISCINAS</a:t>
            </a:r>
            <a:r>
              <a:rPr kumimoji="0" lang="es-ES" sz="3200" b="1" i="0" u="none" strike="noStrike" kern="1200" cap="none" spc="0" normalizeH="0" noProof="0" dirty="0" smtClean="0">
                <a:ln>
                  <a:noFill/>
                </a:ln>
                <a:solidFill>
                  <a:srgbClr val="7030A0"/>
                </a:solidFill>
                <a:effectLst/>
                <a:uLnTx/>
                <a:uFillTx/>
                <a:latin typeface="+mj-lt"/>
                <a:ea typeface="+mj-ea"/>
                <a:cs typeface="+mj-cs"/>
              </a:rPr>
              <a:t> ACCESIBLES EN PUNTA DEL HIDALGO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0" y="5286388"/>
            <a:ext cx="8001024" cy="1571612"/>
          </a:xfrm>
          <a:prstGeom prst="wedgeRectCallout">
            <a:avLst>
              <a:gd name="adj1" fmla="val -21457"/>
              <a:gd name="adj2" fmla="val 4928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smtClean="0">
                <a:solidFill>
                  <a:schemeClr val="bg1"/>
                </a:solidFill>
              </a:rPr>
              <a:t>La piscina del Arenisco  en Punta del Hidalgo“ fue la Primera Piscina Natural en Europa en obtener la Bandera Azul  por la calidad del agua de baño, y las instalaciones y servicios que presta a todos  los usuarios.</a:t>
            </a:r>
          </a:p>
          <a:p>
            <a:r>
              <a:rPr lang="es-ES" b="1" dirty="0" smtClean="0">
                <a:solidFill>
                  <a:schemeClr val="bg1"/>
                </a:solidFill>
              </a:rPr>
              <a:t>Este galardón de calidad ambiental se renueva anualmente y garantiza el disfrute del mar a todas las personas. </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10\Desktop\ALEX Y MÍAS 2012\Para Guada Fotos numeradas\todo canva\itinerarios peatonales punta del hidalgo.jpg"/>
          <p:cNvPicPr>
            <a:picLocks noChangeAspect="1" noChangeArrowheads="1"/>
          </p:cNvPicPr>
          <p:nvPr/>
        </p:nvPicPr>
        <p:blipFill>
          <a:blip r:embed="rId2"/>
          <a:srcRect/>
          <a:stretch>
            <a:fillRect/>
          </a:stretch>
        </p:blipFill>
        <p:spPr bwMode="auto">
          <a:xfrm>
            <a:off x="214282" y="285728"/>
            <a:ext cx="7228986" cy="6060043"/>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572396" y="571480"/>
            <a:ext cx="1271909" cy="264357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ENTRO DEPORTIVO TACO  (1).jpg"/>
          <p:cNvPicPr>
            <a:picLocks noChangeAspect="1"/>
          </p:cNvPicPr>
          <p:nvPr/>
        </p:nvPicPr>
        <p:blipFill>
          <a:blip r:embed="rId2"/>
          <a:stretch>
            <a:fillRect/>
          </a:stretch>
        </p:blipFill>
        <p:spPr>
          <a:xfrm>
            <a:off x="857224" y="785794"/>
            <a:ext cx="6148712" cy="5154453"/>
          </a:xfrm>
          <a:prstGeom prst="rect">
            <a:avLst/>
          </a:prstGeom>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286644" y="571480"/>
            <a:ext cx="1512989" cy="3142362"/>
          </a:xfrm>
          <a:prstGeom prst="rect">
            <a:avLst/>
          </a:prstGeom>
        </p:spPr>
      </p:pic>
      <p:sp>
        <p:nvSpPr>
          <p:cNvPr id="6" name="5 Llamada rectangular"/>
          <p:cNvSpPr/>
          <p:nvPr/>
        </p:nvSpPr>
        <p:spPr>
          <a:xfrm>
            <a:off x="0" y="4643446"/>
            <a:ext cx="9144000" cy="2214554"/>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714884"/>
            <a:ext cx="9144000" cy="2428868"/>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sz="1600" b="1" dirty="0" smtClean="0">
              <a:solidFill>
                <a:srgbClr val="FFFF00"/>
              </a:solidFill>
            </a:endParaRPr>
          </a:p>
          <a:p>
            <a:pPr algn="just" fontAlgn="base"/>
            <a:endParaRPr lang="es-ES" sz="1600" b="1" dirty="0" smtClean="0">
              <a:solidFill>
                <a:srgbClr val="FFFF00"/>
              </a:solidFill>
            </a:endParaRPr>
          </a:p>
          <a:p>
            <a:pPr algn="just" fontAlgn="base"/>
            <a:endParaRPr lang="es-ES" sz="1600" b="1" dirty="0" smtClean="0">
              <a:solidFill>
                <a:srgbClr val="FFFF00"/>
              </a:solidFill>
            </a:endParaRPr>
          </a:p>
          <a:p>
            <a:r>
              <a:rPr lang="es-ES" b="1" dirty="0" smtClean="0">
                <a:solidFill>
                  <a:schemeClr val="bg1"/>
                </a:solidFill>
              </a:rPr>
              <a:t>ACTIVIDADES DEPORTIVAS Los Centros Deportivos de San Benito, La Cuesta y El Polvorín de Taco así como en el estadio municipal Francisco Peraza, los  pabellones Ríos Tejera y Alberto Delgado,  son centros deportivos diferentes,  donde  la diversidad es su valor.  Son lugares de confluencia para actividades deportivas, para la salud y el ocio de todas las personas con o sin diversidad funcional </a:t>
            </a:r>
            <a:r>
              <a:rPr lang="es-ES" b="1" dirty="0" smtClean="0">
                <a:solidFill>
                  <a:schemeClr val="bg1"/>
                </a:solidFill>
              </a:rPr>
              <a:t>Se </a:t>
            </a:r>
            <a:r>
              <a:rPr lang="es-ES" b="1" dirty="0" smtClean="0">
                <a:solidFill>
                  <a:schemeClr val="bg1"/>
                </a:solidFill>
              </a:rPr>
              <a:t>trata de centros deportivos que fueron innovadores desde su construcción en 2006,  pues ofrece unas características deportivas, médicas y también de instalaciones </a:t>
            </a:r>
            <a:r>
              <a:rPr lang="es-ES" b="1" dirty="0" smtClean="0">
                <a:solidFill>
                  <a:schemeClr val="bg1"/>
                </a:solidFill>
              </a:rPr>
              <a:t>diseñadas </a:t>
            </a:r>
            <a:r>
              <a:rPr lang="es-ES" b="1" dirty="0" smtClean="0">
                <a:solidFill>
                  <a:schemeClr val="bg1"/>
                </a:solidFill>
              </a:rPr>
              <a:t>para todas las personas con o </a:t>
            </a:r>
            <a:r>
              <a:rPr lang="es-ES" b="1" dirty="0" smtClean="0">
                <a:solidFill>
                  <a:schemeClr val="bg1"/>
                </a:solidFill>
              </a:rPr>
              <a:t>sin discapacidad</a:t>
            </a:r>
            <a:r>
              <a:rPr lang="es-ES" sz="1600" b="1" dirty="0" smtClean="0">
                <a:solidFill>
                  <a:schemeClr val="bg1"/>
                </a:solidFill>
              </a:rPr>
              <a:t>.</a:t>
            </a:r>
            <a:endParaRPr lang="es-ES" sz="1600" dirty="0" smtClean="0">
              <a:solidFill>
                <a:schemeClr val="bg1"/>
              </a:solidFill>
            </a:endParaRPr>
          </a:p>
          <a:p>
            <a:endParaRPr lang="es-ES" sz="1200" dirty="0" smtClean="0"/>
          </a:p>
          <a:p>
            <a:pPr algn="just" fontAlgn="base"/>
            <a:endParaRPr lang="es-ES" sz="1200" dirty="0" smtClean="0">
              <a:solidFill>
                <a:schemeClr val="bg1"/>
              </a:solidFill>
            </a:endParaRPr>
          </a:p>
          <a:p>
            <a:pPr algn="just" fontAlgn="base"/>
            <a:endParaRPr lang="es-ES" sz="1400" dirty="0" smtClean="0">
              <a:solidFill>
                <a:schemeClr val="bg1"/>
              </a:solidFill>
            </a:endParaRPr>
          </a:p>
          <a:p>
            <a:pPr fontAlgn="base"/>
            <a:endParaRPr lang="es-ES" sz="1400" dirty="0" smtClean="0">
              <a:solidFill>
                <a:schemeClr val="bg1"/>
              </a:solidFill>
            </a:endParaRPr>
          </a:p>
          <a:p>
            <a:r>
              <a:rPr lang="es-ES" sz="1400" b="1" dirty="0" smtClean="0"/>
              <a:t> </a:t>
            </a:r>
            <a:endParaRPr lang="es-ES" sz="1400" dirty="0" smtClean="0"/>
          </a:p>
          <a:p>
            <a:pPr fontAlgn="base"/>
            <a:endParaRPr lang="es-ES" sz="1400" dirty="0" smtClean="0">
              <a:solidFill>
                <a:schemeClr val="bg1"/>
              </a:solidFill>
            </a:endParaRPr>
          </a:p>
          <a:p>
            <a:pPr algn="just"/>
            <a:endParaRPr lang="es-ES" sz="1400" u="sng" dirty="0" smtClean="0">
              <a:solidFill>
                <a:schemeClr val="bg1"/>
              </a:solidFill>
              <a:latin typeface="Arial" pitchFamily="34" charset="0"/>
              <a:cs typeface="Arial" pitchFamily="34" charset="0"/>
            </a:endParaRPr>
          </a:p>
        </p:txBody>
      </p:sp>
      <p:sp>
        <p:nvSpPr>
          <p:cNvPr id="8" name="1 Título"/>
          <p:cNvSpPr txBox="1">
            <a:spLocks noGrp="1"/>
          </p:cNvSpPr>
          <p:nvPr>
            <p:ph type="title"/>
          </p:nvPr>
        </p:nvSpPr>
        <p:spPr>
          <a:xfrm>
            <a:off x="857224" y="0"/>
            <a:ext cx="6786610" cy="85723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rPr>
              <a:t>CENTROS DEPORTIVOS DE SAN BENITO,</a:t>
            </a:r>
            <a:br>
              <a:rPr lang="es-ES" sz="2800" b="1" dirty="0" smtClean="0">
                <a:solidFill>
                  <a:srgbClr val="7030A0"/>
                </a:solidFill>
              </a:rPr>
            </a:br>
            <a:r>
              <a:rPr lang="es-ES" sz="2800" b="1" dirty="0" smtClean="0">
                <a:solidFill>
                  <a:srgbClr val="7030A0"/>
                </a:solidFill>
              </a:rPr>
              <a:t> LA CUESTA    Y TACO SON ACCESIBLES.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ENTRO DEPORTIVO TACO  (2).jpg"/>
          <p:cNvPicPr>
            <a:picLocks noChangeAspect="1"/>
          </p:cNvPicPr>
          <p:nvPr/>
        </p:nvPicPr>
        <p:blipFill>
          <a:blip r:embed="rId2"/>
          <a:stretch>
            <a:fillRect/>
          </a:stretch>
        </p:blipFill>
        <p:spPr>
          <a:xfrm>
            <a:off x="0" y="428604"/>
            <a:ext cx="7669583" cy="6429396"/>
          </a:xfrm>
          <a:prstGeom prst="rect">
            <a:avLst/>
          </a:prstGeom>
        </p:spPr>
      </p:pic>
      <p:pic>
        <p:nvPicPr>
          <p:cNvPr id="5" name="4 Marcador de contenido" descr="Logotipo La Laguna Inclusiva.png"/>
          <p:cNvPicPr>
            <a:picLocks noChangeAspect="1"/>
          </p:cNvPicPr>
          <p:nvPr/>
        </p:nvPicPr>
        <p:blipFill>
          <a:blip r:embed="rId3" cstate="print"/>
          <a:stretch>
            <a:fillRect/>
          </a:stretch>
        </p:blipFill>
        <p:spPr>
          <a:xfrm>
            <a:off x="7429520" y="571480"/>
            <a:ext cx="1479020" cy="307181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4.jpg"/>
          <p:cNvPicPr>
            <a:picLocks noChangeAspect="1"/>
          </p:cNvPicPr>
          <p:nvPr/>
        </p:nvPicPr>
        <p:blipFill>
          <a:blip r:embed="rId2"/>
          <a:stretch>
            <a:fillRect/>
          </a:stretch>
        </p:blipFill>
        <p:spPr>
          <a:xfrm>
            <a:off x="500034" y="857232"/>
            <a:ext cx="6732186" cy="5643578"/>
          </a:xfrm>
          <a:prstGeom prst="rect">
            <a:avLst/>
          </a:prstGeom>
        </p:spPr>
      </p:pic>
      <p:pic>
        <p:nvPicPr>
          <p:cNvPr id="5" name="4 Imagen" descr="Logotipo La Laguna Inclusiva.png"/>
          <p:cNvPicPr>
            <a:picLocks noChangeAspect="1"/>
          </p:cNvPicPr>
          <p:nvPr/>
        </p:nvPicPr>
        <p:blipFill>
          <a:blip r:embed="rId3" cstate="print"/>
          <a:stretch>
            <a:fillRect/>
          </a:stretch>
        </p:blipFill>
        <p:spPr>
          <a:xfrm>
            <a:off x="7429520" y="1000108"/>
            <a:ext cx="1444437" cy="3000372"/>
          </a:xfrm>
          <a:prstGeom prst="rect">
            <a:avLst/>
          </a:prstGeom>
        </p:spPr>
      </p:pic>
      <p:sp>
        <p:nvSpPr>
          <p:cNvPr id="7" name="1 Título"/>
          <p:cNvSpPr txBox="1">
            <a:spLocks/>
          </p:cNvSpPr>
          <p:nvPr/>
        </p:nvSpPr>
        <p:spPr>
          <a:xfrm>
            <a:off x="357158" y="0"/>
            <a:ext cx="7715272"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LA LAGUNA FUE LA PRIMERA </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CIUDAD DE PAZ NO AMURALLADA.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6" name="5 Llamada rectangular"/>
          <p:cNvSpPr/>
          <p:nvPr/>
        </p:nvSpPr>
        <p:spPr>
          <a:xfrm>
            <a:off x="0" y="5000636"/>
            <a:ext cx="8643966" cy="185736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t>La Laguna fue declarada Patrimonio de la Humanidad por haber sido la primera ciudad de paz, no amurallada, siendo  diseñada en 1588,  cuyo modelo de ciudad sin murallas fue imitado por los conquistadores en toda América. Así nació  la primera ciudad de paz, concebida geométricamente como una rosa de los vientos, de ahí el símbolo la ciudad,  lo cual supuso una nueva concepción filosófica humanista.  Desde el  propio diseño original en 1588, La Laguna se concibió como una ciudad sin barreras, accesible, abierta e inclusiva.  </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la cuesta df  (1).jpg"/>
          <p:cNvPicPr>
            <a:picLocks noGrp="1" noChangeAspect="1"/>
          </p:cNvPicPr>
          <p:nvPr>
            <p:ph idx="1"/>
          </p:nvPr>
        </p:nvPicPr>
        <p:blipFill>
          <a:blip r:embed="rId2"/>
          <a:stretch>
            <a:fillRect/>
          </a:stretch>
        </p:blipFill>
        <p:spPr>
          <a:xfrm>
            <a:off x="0" y="500042"/>
            <a:ext cx="7584366" cy="6357958"/>
          </a:xfrm>
        </p:spPr>
      </p:pic>
      <p:pic>
        <p:nvPicPr>
          <p:cNvPr id="5" name="4 Marcador de contenido" descr="Logotipo La Laguna Inclusiva.png"/>
          <p:cNvPicPr>
            <a:picLocks noChangeAspect="1"/>
          </p:cNvPicPr>
          <p:nvPr/>
        </p:nvPicPr>
        <p:blipFill>
          <a:blip r:embed="rId3" cstate="print"/>
          <a:stretch>
            <a:fillRect/>
          </a:stretch>
        </p:blipFill>
        <p:spPr>
          <a:xfrm>
            <a:off x="7358082" y="571480"/>
            <a:ext cx="1512989" cy="314236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la cuesta df  (2).jpg"/>
          <p:cNvPicPr>
            <a:picLocks noChangeAspect="1"/>
          </p:cNvPicPr>
          <p:nvPr/>
        </p:nvPicPr>
        <p:blipFill>
          <a:blip r:embed="rId2"/>
          <a:stretch>
            <a:fillRect/>
          </a:stretch>
        </p:blipFill>
        <p:spPr>
          <a:xfrm>
            <a:off x="0" y="330416"/>
            <a:ext cx="7786710" cy="6527583"/>
          </a:xfrm>
          <a:prstGeom prst="rect">
            <a:avLst/>
          </a:prstGeom>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631011" y="571480"/>
            <a:ext cx="1512989" cy="314236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W10\Desktop\violeta 12 julio\canvas todos\CENTRO DEPORTIVO SAN BENITO  (1).jpg"/>
          <p:cNvPicPr>
            <a:picLocks noChangeAspect="1" noChangeArrowheads="1"/>
          </p:cNvPicPr>
          <p:nvPr/>
        </p:nvPicPr>
        <p:blipFill>
          <a:blip r:embed="rId2"/>
          <a:srcRect/>
          <a:stretch>
            <a:fillRect/>
          </a:stretch>
        </p:blipFill>
        <p:spPr bwMode="auto">
          <a:xfrm>
            <a:off x="0" y="285728"/>
            <a:ext cx="7548584" cy="6327962"/>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429520" y="500042"/>
            <a:ext cx="1512989" cy="314236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W10\Desktop\violeta 12 julio\canvas todos\CENTRO DEPORTIVO SAN BENITO INTERIOR CON PISICINAS.jpg"/>
          <p:cNvPicPr>
            <a:picLocks noChangeAspect="1" noChangeArrowheads="1"/>
          </p:cNvPicPr>
          <p:nvPr/>
        </p:nvPicPr>
        <p:blipFill>
          <a:blip r:embed="rId2"/>
          <a:srcRect/>
          <a:stretch>
            <a:fillRect/>
          </a:stretch>
        </p:blipFill>
        <p:spPr bwMode="auto">
          <a:xfrm>
            <a:off x="0" y="339356"/>
            <a:ext cx="7643834" cy="6407810"/>
          </a:xfrm>
          <a:prstGeom prst="rect">
            <a:avLst/>
          </a:prstGeom>
          <a:noFill/>
        </p:spPr>
      </p:pic>
      <p:pic>
        <p:nvPicPr>
          <p:cNvPr id="5" name="4 Marcador de contenido" descr="Logotipo La Laguna Inclusiva.png"/>
          <p:cNvPicPr>
            <a:picLocks noChangeAspect="1"/>
          </p:cNvPicPr>
          <p:nvPr/>
        </p:nvPicPr>
        <p:blipFill>
          <a:blip r:embed="rId3" cstate="print"/>
          <a:stretch>
            <a:fillRect/>
          </a:stretch>
        </p:blipFill>
        <p:spPr>
          <a:xfrm>
            <a:off x="7358082" y="571480"/>
            <a:ext cx="1785918" cy="292893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10\Desktop\ALEX Y MÍAS 2012\para guada\guada nuevos canvas\GRAN HOTEL LAGUNA PALACE.jpg"/>
          <p:cNvPicPr>
            <a:picLocks noChangeAspect="1" noChangeArrowheads="1"/>
          </p:cNvPicPr>
          <p:nvPr/>
        </p:nvPicPr>
        <p:blipFill>
          <a:blip r:embed="rId2"/>
          <a:srcRect/>
          <a:stretch>
            <a:fillRect/>
          </a:stretch>
        </p:blipFill>
        <p:spPr bwMode="auto">
          <a:xfrm>
            <a:off x="357158" y="428604"/>
            <a:ext cx="7286676" cy="6108405"/>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358082" y="642918"/>
            <a:ext cx="1512989" cy="3142362"/>
          </a:xfrm>
          <a:prstGeom prst="rect">
            <a:avLst/>
          </a:prstGeom>
        </p:spPr>
      </p:pic>
      <p:sp>
        <p:nvSpPr>
          <p:cNvPr id="6" name="1 Título"/>
          <p:cNvSpPr txBox="1">
            <a:spLocks/>
          </p:cNvSpPr>
          <p:nvPr/>
        </p:nvSpPr>
        <p:spPr>
          <a:xfrm>
            <a:off x="0" y="0"/>
            <a:ext cx="9144000" cy="785794"/>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EL SECTOR PRIVADO ES ACCESIBLE:</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GRAN HOTEL LAGUNA PALACE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285720" y="5000636"/>
            <a:ext cx="7715304" cy="185736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hotel dispone de entrada, itinerarios, aseos, ascensor y mobiliario accesibles. Los restaurantes, bar-cafetería, las salas de conferencias el </a:t>
            </a:r>
            <a:r>
              <a:rPr lang="es-ES" b="1" dirty="0" err="1" smtClean="0">
                <a:solidFill>
                  <a:schemeClr val="bg1"/>
                </a:solidFill>
              </a:rPr>
              <a:t>solarium</a:t>
            </a:r>
            <a:r>
              <a:rPr lang="es-ES" b="1" dirty="0" smtClean="0">
                <a:solidFill>
                  <a:schemeClr val="bg1"/>
                </a:solidFill>
              </a:rPr>
              <a:t> y  la piscina también son accesibles. El establecimiento dispone de habitaciones adaptadas a personas con movilidad reducida. Hay material turístico disponible  que facilita información sobre el nivel de accesibilidad física, auditiva, visual e intelectual de las instalaciones y servicios que prestan. </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Logotipo La Laguna Inclusiva.png"/>
          <p:cNvPicPr>
            <a:picLocks noGrp="1" noChangeAspect="1"/>
          </p:cNvPicPr>
          <p:nvPr>
            <p:ph idx="1"/>
          </p:nvPr>
        </p:nvPicPr>
        <p:blipFill>
          <a:blip r:embed="rId2" cstate="print"/>
          <a:stretch>
            <a:fillRect/>
          </a:stretch>
        </p:blipFill>
        <p:spPr>
          <a:xfrm>
            <a:off x="7286644" y="857232"/>
            <a:ext cx="1512989" cy="3142362"/>
          </a:xfrm>
          <a:prstGeom prst="rect">
            <a:avLst/>
          </a:prstGeom>
        </p:spPr>
      </p:pic>
      <p:pic>
        <p:nvPicPr>
          <p:cNvPr id="6" name="5 Imagen" descr="hotel nivaria.jpg"/>
          <p:cNvPicPr>
            <a:picLocks noChangeAspect="1"/>
          </p:cNvPicPr>
          <p:nvPr/>
        </p:nvPicPr>
        <p:blipFill>
          <a:blip r:embed="rId3"/>
          <a:stretch>
            <a:fillRect/>
          </a:stretch>
        </p:blipFill>
        <p:spPr>
          <a:xfrm>
            <a:off x="214282" y="642918"/>
            <a:ext cx="7090828" cy="5944226"/>
          </a:xfrm>
          <a:prstGeom prst="rect">
            <a:avLst/>
          </a:prstGeom>
        </p:spPr>
      </p:pic>
      <p:sp>
        <p:nvSpPr>
          <p:cNvPr id="7" name="6 Llamada rectangular"/>
          <p:cNvSpPr/>
          <p:nvPr/>
        </p:nvSpPr>
        <p:spPr>
          <a:xfrm>
            <a:off x="285720" y="5000636"/>
            <a:ext cx="7715304" cy="185736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hotel  </a:t>
            </a:r>
            <a:r>
              <a:rPr lang="es-ES" b="1" dirty="0" err="1" smtClean="0">
                <a:solidFill>
                  <a:schemeClr val="bg1"/>
                </a:solidFill>
              </a:rPr>
              <a:t>Nivaria</a:t>
            </a:r>
            <a:r>
              <a:rPr lang="es-ES" b="1" dirty="0" smtClean="0">
                <a:solidFill>
                  <a:schemeClr val="bg1"/>
                </a:solidFill>
              </a:rPr>
              <a:t> cuenta con entrada, itinerarios, aseos, ascensor y mobiliario accesibles. El bar y cafetería, el restaurante  y las salas de conferencias también cumplen los requisitos de accesibilidad. El establecimiento dispone de habitaciones adaptadas a personas con movilidad reducida. Hay material turístico disponible  que facilita información sobre el nivel de accesibilidad física, auditiva, visual e intelectual de las instalaciones y servicios que prestan. </a:t>
            </a:r>
            <a:endParaRPr lang="es-ES" b="1" dirty="0">
              <a:solidFill>
                <a:schemeClr val="bg1"/>
              </a:solidFill>
            </a:endParaRPr>
          </a:p>
        </p:txBody>
      </p:sp>
      <p:sp>
        <p:nvSpPr>
          <p:cNvPr id="9" name="1 Título"/>
          <p:cNvSpPr txBox="1">
            <a:spLocks noGrp="1"/>
          </p:cNvSpPr>
          <p:nvPr>
            <p:ph type="title"/>
          </p:nvPr>
        </p:nvSpPr>
        <p:spPr>
          <a:xfrm>
            <a:off x="285720" y="0"/>
            <a:ext cx="8643998" cy="85723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rPr>
              <a:t>EL SECTOR PRIVADO ES ACCESIBLE: HOTEL NIVARIA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50" name="Picture 2" descr="C:\Users\W10\Desktop\ALEX Y MÍAS 2012\para guada\guada nuevos canvas\MUSEO CAYETANO GÓMEZ.jpg"/>
          <p:cNvPicPr>
            <a:picLocks noChangeAspect="1" noChangeArrowheads="1"/>
          </p:cNvPicPr>
          <p:nvPr/>
        </p:nvPicPr>
        <p:blipFill>
          <a:blip r:embed="rId2"/>
          <a:srcRect/>
          <a:stretch>
            <a:fillRect/>
          </a:stretch>
        </p:blipFill>
        <p:spPr bwMode="auto">
          <a:xfrm>
            <a:off x="2381202" y="0"/>
            <a:ext cx="6762798" cy="5669239"/>
          </a:xfrm>
          <a:prstGeom prst="rect">
            <a:avLst/>
          </a:prstGeom>
          <a:noFill/>
        </p:spPr>
      </p:pic>
      <p:pic>
        <p:nvPicPr>
          <p:cNvPr id="7" name="3 Marcador de contenido" descr="1.jpg"/>
          <p:cNvPicPr>
            <a:picLocks noChangeAspect="1"/>
          </p:cNvPicPr>
          <p:nvPr/>
        </p:nvPicPr>
        <p:blipFill>
          <a:blip r:embed="rId3"/>
          <a:stretch>
            <a:fillRect/>
          </a:stretch>
        </p:blipFill>
        <p:spPr>
          <a:xfrm>
            <a:off x="0" y="0"/>
            <a:ext cx="6800390" cy="5700752"/>
          </a:xfrm>
          <a:prstGeom prst="rect">
            <a:avLst/>
          </a:prstGeom>
        </p:spPr>
      </p:pic>
      <p:sp>
        <p:nvSpPr>
          <p:cNvPr id="8" name="7 Llamada rectangular"/>
          <p:cNvSpPr/>
          <p:nvPr/>
        </p:nvSpPr>
        <p:spPr>
          <a:xfrm>
            <a:off x="0" y="5500702"/>
            <a:ext cx="8929718" cy="1357298"/>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museo dispone de entrada, itinerarios, aseos, ascensor, salas de exposiciones, salas expositivas y mobiliario accesibles. Próximo al edificio hay  plazas de aparcamientos reservadas para personas con movilidad reducida. El museo está situado en una casa tradicional canaria del siglo XVIII a los pies de la emblemática torre de la Iglesia de la Concepción.</a:t>
            </a:r>
            <a:endParaRPr lang="es-ES" b="1" dirty="0">
              <a:solidFill>
                <a:schemeClr val="bg1"/>
              </a:solidFill>
            </a:endParaRPr>
          </a:p>
        </p:txBody>
      </p:sp>
      <p:pic>
        <p:nvPicPr>
          <p:cNvPr id="6" name="4 Marcador de contenido" descr="Logotipo La Laguna Inclusiva.png"/>
          <p:cNvPicPr>
            <a:picLocks noGrp="1" noChangeAspect="1"/>
          </p:cNvPicPr>
          <p:nvPr>
            <p:ph idx="1"/>
          </p:nvPr>
        </p:nvPicPr>
        <p:blipFill>
          <a:blip r:embed="rId4" cstate="print"/>
          <a:stretch>
            <a:fillRect/>
          </a:stretch>
        </p:blipFill>
        <p:spPr>
          <a:xfrm>
            <a:off x="3143240" y="4714884"/>
            <a:ext cx="500066" cy="714380"/>
          </a:xfrm>
          <a:prstGeom prst="rect">
            <a:avLst/>
          </a:prstGeom>
        </p:spPr>
      </p:pic>
      <p:pic>
        <p:nvPicPr>
          <p:cNvPr id="9" name="4 Marcador de contenido" descr="Logotipo La Laguna Inclusiva.png"/>
          <p:cNvPicPr>
            <a:picLocks noChangeAspect="1"/>
          </p:cNvPicPr>
          <p:nvPr/>
        </p:nvPicPr>
        <p:blipFill>
          <a:blip r:embed="rId4" cstate="print"/>
          <a:stretch>
            <a:fillRect/>
          </a:stretch>
        </p:blipFill>
        <p:spPr>
          <a:xfrm>
            <a:off x="8001024" y="1643050"/>
            <a:ext cx="500066" cy="714380"/>
          </a:xfrm>
          <a:prstGeom prst="rect">
            <a:avLst/>
          </a:prstGeom>
        </p:spPr>
      </p:pic>
      <p:pic>
        <p:nvPicPr>
          <p:cNvPr id="10" name="4 Marcador de contenido" descr="Logotipo La Laguna Inclusiva.png"/>
          <p:cNvPicPr>
            <a:picLocks noChangeAspect="1"/>
          </p:cNvPicPr>
          <p:nvPr/>
        </p:nvPicPr>
        <p:blipFill>
          <a:blip r:embed="rId4" cstate="print"/>
          <a:stretch>
            <a:fillRect/>
          </a:stretch>
        </p:blipFill>
        <p:spPr>
          <a:xfrm>
            <a:off x="8001024" y="1643050"/>
            <a:ext cx="500066" cy="71438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en el teatro leal personas sordociegas con sus guias .jpg"/>
          <p:cNvPicPr>
            <a:picLocks noChangeAspect="1"/>
          </p:cNvPicPr>
          <p:nvPr/>
        </p:nvPicPr>
        <p:blipFill>
          <a:blip r:embed="rId2" cstate="print"/>
          <a:stretch>
            <a:fillRect/>
          </a:stretch>
        </p:blipFill>
        <p:spPr>
          <a:xfrm>
            <a:off x="0" y="0"/>
            <a:ext cx="9144000" cy="6858000"/>
          </a:xfrm>
          <a:prstGeom prst="rect">
            <a:avLst/>
          </a:prstGeom>
        </p:spPr>
      </p:pic>
      <p:pic>
        <p:nvPicPr>
          <p:cNvPr id="10" name="9 Imagen" descr="Logotipo La Laguna Inclusiva.png"/>
          <p:cNvPicPr>
            <a:picLocks noChangeAspect="1"/>
          </p:cNvPicPr>
          <p:nvPr/>
        </p:nvPicPr>
        <p:blipFill>
          <a:blip r:embed="rId3" cstate="print"/>
          <a:stretch>
            <a:fillRect/>
          </a:stretch>
        </p:blipFill>
        <p:spPr>
          <a:xfrm>
            <a:off x="1714480" y="1643050"/>
            <a:ext cx="770822" cy="1428760"/>
          </a:xfrm>
          <a:prstGeom prst="rect">
            <a:avLst/>
          </a:prstGeom>
        </p:spPr>
      </p:pic>
      <p:pic>
        <p:nvPicPr>
          <p:cNvPr id="11" name="10 Imagen" descr="chica sorda con la mochila sensitiva y su intérprete al lado del día internacional de las personas con discpacidad.JPG"/>
          <p:cNvPicPr>
            <a:picLocks noChangeAspect="1"/>
          </p:cNvPicPr>
          <p:nvPr/>
        </p:nvPicPr>
        <p:blipFill>
          <a:blip r:embed="rId4" cstate="print"/>
          <a:stretch>
            <a:fillRect/>
          </a:stretch>
        </p:blipFill>
        <p:spPr>
          <a:xfrm>
            <a:off x="2571736" y="2357430"/>
            <a:ext cx="3375428" cy="4500570"/>
          </a:xfrm>
          <a:prstGeom prst="rect">
            <a:avLst/>
          </a:prstGeom>
        </p:spPr>
      </p:pic>
      <p:sp>
        <p:nvSpPr>
          <p:cNvPr id="14" name="1 Título"/>
          <p:cNvSpPr txBox="1">
            <a:spLocks/>
          </p:cNvSpPr>
          <p:nvPr/>
        </p:nvSpPr>
        <p:spPr>
          <a:xfrm>
            <a:off x="0" y="0"/>
            <a:ext cx="5929322" cy="1000108"/>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FFFF00"/>
                </a:solidFill>
                <a:latin typeface="+mj-lt"/>
                <a:ea typeface="+mj-ea"/>
                <a:cs typeface="+mj-cs"/>
              </a:rPr>
              <a:t>SERVICIOS PARA LA ATENCIÓN A PERSONAS CON DISCAPACIDAD</a:t>
            </a:r>
            <a:endParaRPr kumimoji="0" lang="es-ES" sz="3200" b="1" i="0" u="none" strike="noStrike" kern="1200" cap="none" spc="0" normalizeH="0" baseline="0" noProof="0" dirty="0">
              <a:ln>
                <a:noFill/>
              </a:ln>
              <a:solidFill>
                <a:srgbClr val="FFFF00"/>
              </a:solidFill>
              <a:effectLst/>
              <a:uLnTx/>
              <a:uFillTx/>
              <a:latin typeface="+mj-lt"/>
              <a:ea typeface="+mj-ea"/>
              <a:cs typeface="+mj-cs"/>
            </a:endParaRPr>
          </a:p>
        </p:txBody>
      </p:sp>
      <p:pic>
        <p:nvPicPr>
          <p:cNvPr id="15" name="4 Marcador de contenido" descr="Logotipo La Laguna Inclusiva.png"/>
          <p:cNvPicPr>
            <a:picLocks noGrp="1" noChangeAspect="1"/>
          </p:cNvPicPr>
          <p:nvPr>
            <p:ph idx="1"/>
          </p:nvPr>
        </p:nvPicPr>
        <p:blipFill>
          <a:blip r:embed="rId5" cstate="print"/>
          <a:stretch>
            <a:fillRect/>
          </a:stretch>
        </p:blipFill>
        <p:spPr>
          <a:xfrm>
            <a:off x="500034" y="3000372"/>
            <a:ext cx="1341435" cy="278605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W10\Desktop\fotos la punta para tania\NUEVO\PLAN DE ATENCION A LAS PERSONAS CON DISCAPACIDAD.jpg"/>
          <p:cNvPicPr>
            <a:picLocks noChangeAspect="1" noChangeArrowheads="1"/>
          </p:cNvPicPr>
          <p:nvPr/>
        </p:nvPicPr>
        <p:blipFill>
          <a:blip r:embed="rId2"/>
          <a:srcRect/>
          <a:stretch>
            <a:fillRect/>
          </a:stretch>
        </p:blipFill>
        <p:spPr bwMode="auto">
          <a:xfrm>
            <a:off x="500034" y="714356"/>
            <a:ext cx="7073060" cy="5929330"/>
          </a:xfrm>
          <a:prstGeom prst="rect">
            <a:avLst/>
          </a:prstGeom>
          <a:noFill/>
        </p:spPr>
      </p:pic>
      <p:sp>
        <p:nvSpPr>
          <p:cNvPr id="5" name="4 Llamada rectangular"/>
          <p:cNvSpPr/>
          <p:nvPr/>
        </p:nvSpPr>
        <p:spPr>
          <a:xfrm>
            <a:off x="0" y="5143512"/>
            <a:ext cx="8501090" cy="1714488"/>
          </a:xfrm>
          <a:prstGeom prst="wedgeRectCallout">
            <a:avLst>
              <a:gd name="adj1" fmla="val -21105"/>
              <a:gd name="adj2" fmla="val 4928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algn="just"/>
            <a:r>
              <a:rPr lang="es-ES" b="1" dirty="0" smtClean="0">
                <a:solidFill>
                  <a:schemeClr val="bg1"/>
                </a:solidFill>
              </a:rPr>
              <a:t>La </a:t>
            </a:r>
            <a:r>
              <a:rPr lang="es-ES" b="1" dirty="0" smtClean="0">
                <a:solidFill>
                  <a:schemeClr val="bg1"/>
                </a:solidFill>
              </a:rPr>
              <a:t>Laguna ha contado desde 2005, con diferentes planes de accesibilidad municipal. En el marco </a:t>
            </a:r>
            <a:r>
              <a:rPr lang="es-ES" b="1" dirty="0" smtClean="0">
                <a:solidFill>
                  <a:schemeClr val="bg1"/>
                </a:solidFill>
              </a:rPr>
              <a:t>2016-2020, </a:t>
            </a:r>
            <a:r>
              <a:rPr lang="es-ES" b="1" dirty="0" smtClean="0">
                <a:solidFill>
                  <a:schemeClr val="bg1"/>
                </a:solidFill>
              </a:rPr>
              <a:t>se ha implementado el Plan de Atención a las personas con </a:t>
            </a:r>
            <a:r>
              <a:rPr lang="es-ES" b="1" dirty="0" smtClean="0">
                <a:solidFill>
                  <a:schemeClr val="bg1"/>
                </a:solidFill>
              </a:rPr>
              <a:t>discapacidad. En  2021 se está redactando el Marco Estratégico de Discapacidad por la Universid</a:t>
            </a:r>
            <a:r>
              <a:rPr lang="es-ES" b="1" dirty="0" smtClean="0">
                <a:solidFill>
                  <a:schemeClr val="bg1"/>
                </a:solidFill>
              </a:rPr>
              <a:t>ad </a:t>
            </a:r>
            <a:r>
              <a:rPr lang="es-ES" b="1" dirty="0" smtClean="0">
                <a:solidFill>
                  <a:schemeClr val="bg1"/>
                </a:solidFill>
              </a:rPr>
              <a:t>de La Laguna que contará con </a:t>
            </a:r>
            <a:r>
              <a:rPr lang="es-ES" b="1" dirty="0" err="1" smtClean="0">
                <a:solidFill>
                  <a:schemeClr val="bg1"/>
                </a:solidFill>
              </a:rPr>
              <a:t>Ongs</a:t>
            </a:r>
            <a:r>
              <a:rPr lang="es-ES" b="1" dirty="0" smtClean="0">
                <a:solidFill>
                  <a:schemeClr val="bg1"/>
                </a:solidFill>
              </a:rPr>
              <a:t>, el sector privado y la Participación Ciudadana,  que incluirá un calendario </a:t>
            </a:r>
            <a:r>
              <a:rPr lang="es-ES" b="1" dirty="0" smtClean="0">
                <a:solidFill>
                  <a:schemeClr val="bg1"/>
                </a:solidFill>
              </a:rPr>
              <a:t>de actuaciones para continuar desarrollando una </a:t>
            </a:r>
            <a:r>
              <a:rPr lang="es-ES" b="1" dirty="0" smtClean="0">
                <a:solidFill>
                  <a:schemeClr val="bg1"/>
                </a:solidFill>
              </a:rPr>
              <a:t>estrategia que </a:t>
            </a:r>
            <a:r>
              <a:rPr lang="es-ES" b="1" dirty="0" smtClean="0">
                <a:solidFill>
                  <a:schemeClr val="bg1"/>
                </a:solidFill>
              </a:rPr>
              <a:t>permita mejorar la calidad de vida </a:t>
            </a:r>
            <a:r>
              <a:rPr lang="es-ES" b="1" dirty="0" smtClean="0">
                <a:solidFill>
                  <a:schemeClr val="bg1"/>
                </a:solidFill>
              </a:rPr>
              <a:t>de </a:t>
            </a:r>
            <a:r>
              <a:rPr lang="es-ES" b="1" dirty="0" smtClean="0">
                <a:solidFill>
                  <a:schemeClr val="bg1"/>
                </a:solidFill>
              </a:rPr>
              <a:t>las personas con discapacidad. </a:t>
            </a:r>
            <a:endParaRPr lang="es-ES" b="1" dirty="0" smtClean="0">
              <a:solidFill>
                <a:schemeClr val="bg1"/>
              </a:solidFill>
            </a:endParaRPr>
          </a:p>
          <a:p>
            <a:pPr algn="just"/>
            <a:endParaRPr lang="es-ES" dirty="0">
              <a:solidFill>
                <a:schemeClr val="bg1"/>
              </a:solidFill>
            </a:endParaRPr>
          </a:p>
        </p:txBody>
      </p:sp>
      <p:sp>
        <p:nvSpPr>
          <p:cNvPr id="6" name="1 Título"/>
          <p:cNvSpPr txBox="1">
            <a:spLocks noGrp="1"/>
          </p:cNvSpPr>
          <p:nvPr>
            <p:ph type="title"/>
          </p:nvPr>
        </p:nvSpPr>
        <p:spPr>
          <a:xfrm>
            <a:off x="28572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PLANES DE ACCESIBILIDAD Y DE ATENCIÓN A PERSONAS CON DISCAPACIDAD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7" name="6 Marcador de contenido" descr="Logotipo La Laguna Inclusiva.png"/>
          <p:cNvPicPr>
            <a:picLocks noGrp="1" noChangeAspect="1"/>
          </p:cNvPicPr>
          <p:nvPr>
            <p:ph idx="1"/>
          </p:nvPr>
        </p:nvPicPr>
        <p:blipFill>
          <a:blip r:embed="rId3" cstate="print"/>
          <a:stretch>
            <a:fillRect/>
          </a:stretch>
        </p:blipFill>
        <p:spPr>
          <a:xfrm>
            <a:off x="7429520" y="1071546"/>
            <a:ext cx="1512989" cy="314236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215206" y="857232"/>
            <a:ext cx="1426008" cy="2643182"/>
          </a:xfrm>
          <a:prstGeom prst="rect">
            <a:avLst/>
          </a:prstGeom>
        </p:spPr>
      </p:pic>
      <p:pic>
        <p:nvPicPr>
          <p:cNvPr id="3" name="Picture 2" descr="C:\Users\W10\Desktop\fotos la punta para tania\acciones de mejora\MOCHILAS SENSITIVAS.jpg"/>
          <p:cNvPicPr>
            <a:picLocks noGrp="1" noChangeAspect="1" noChangeArrowheads="1"/>
          </p:cNvPicPr>
          <p:nvPr>
            <p:ph idx="1"/>
          </p:nvPr>
        </p:nvPicPr>
        <p:blipFill>
          <a:blip r:embed="rId3"/>
          <a:srcRect/>
          <a:stretch>
            <a:fillRect/>
          </a:stretch>
        </p:blipFill>
        <p:spPr bwMode="auto">
          <a:xfrm>
            <a:off x="714348" y="785794"/>
            <a:ext cx="6391343" cy="5357850"/>
          </a:xfrm>
          <a:prstGeom prst="rect">
            <a:avLst/>
          </a:prstGeom>
          <a:noFill/>
        </p:spPr>
      </p:pic>
      <p:sp>
        <p:nvSpPr>
          <p:cNvPr id="7"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rgbClr val="7030A0"/>
                </a:solidFill>
                <a:effectLst/>
                <a:uLnTx/>
                <a:uFillTx/>
                <a:latin typeface="+mj-lt"/>
                <a:ea typeface="+mj-ea"/>
                <a:cs typeface="+mj-cs"/>
              </a:rPr>
              <a:t>SERVICIO DE LAS MOCHILAS</a:t>
            </a:r>
            <a:r>
              <a:rPr kumimoji="0" lang="es-ES" sz="2800" b="1" i="0" u="none" strike="noStrike" kern="1200" cap="none" spc="0" normalizeH="0" noProof="0" dirty="0" smtClean="0">
                <a:ln>
                  <a:noFill/>
                </a:ln>
                <a:solidFill>
                  <a:srgbClr val="7030A0"/>
                </a:solidFill>
                <a:effectLst/>
                <a:uLnTx/>
                <a:uFillTx/>
                <a:latin typeface="+mj-lt"/>
                <a:ea typeface="+mj-ea"/>
                <a:cs typeface="+mj-cs"/>
              </a:rPr>
              <a:t> </a:t>
            </a:r>
            <a:r>
              <a:rPr kumimoji="0" lang="es-ES" sz="2800" b="1" i="0" u="none" strike="noStrike" kern="1200" cap="none" spc="0" normalizeH="0" noProof="0" dirty="0" smtClean="0">
                <a:ln>
                  <a:noFill/>
                </a:ln>
                <a:solidFill>
                  <a:srgbClr val="7030A0"/>
                </a:solidFill>
                <a:effectLst/>
                <a:uLnTx/>
                <a:uFillTx/>
                <a:latin typeface="+mj-lt"/>
                <a:ea typeface="+mj-ea"/>
                <a:cs typeface="+mj-cs"/>
              </a:rPr>
              <a:t>SENSITIVAS PARA </a:t>
            </a:r>
            <a:endParaRPr kumimoji="0" lang="es-ES" sz="2800" b="1" i="0" u="none" strike="noStrike" kern="1200" cap="none" spc="0" normalizeH="0" noProof="0" dirty="0" smtClean="0">
              <a:ln>
                <a:noFill/>
              </a:ln>
              <a:solidFill>
                <a:srgbClr val="7030A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noProof="0" dirty="0" smtClean="0">
                <a:ln>
                  <a:noFill/>
                </a:ln>
                <a:solidFill>
                  <a:srgbClr val="7030A0"/>
                </a:solidFill>
                <a:effectLst/>
                <a:uLnTx/>
                <a:uFillTx/>
                <a:latin typeface="+mj-lt"/>
                <a:ea typeface="+mj-ea"/>
                <a:cs typeface="+mj-cs"/>
              </a:rPr>
              <a:t>PERSONAS </a:t>
            </a:r>
            <a:r>
              <a:rPr kumimoji="0" lang="es-ES" sz="2800" b="1" i="0" u="none" strike="noStrike" kern="1200" cap="none" spc="0" normalizeH="0" noProof="0" dirty="0" smtClean="0">
                <a:ln>
                  <a:noFill/>
                </a:ln>
                <a:solidFill>
                  <a:srgbClr val="7030A0"/>
                </a:solidFill>
                <a:effectLst/>
                <a:uLnTx/>
                <a:uFillTx/>
                <a:latin typeface="+mj-lt"/>
                <a:ea typeface="+mj-ea"/>
                <a:cs typeface="+mj-cs"/>
              </a:rPr>
              <a:t>SORDAS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
        <p:nvSpPr>
          <p:cNvPr id="8" name="7 Llamada rectangular"/>
          <p:cNvSpPr/>
          <p:nvPr/>
        </p:nvSpPr>
        <p:spPr>
          <a:xfrm>
            <a:off x="285720" y="4714884"/>
            <a:ext cx="8358246" cy="2143116"/>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dirty="0" smtClean="0"/>
          </a:p>
          <a:p>
            <a:pPr algn="just"/>
            <a:r>
              <a:rPr lang="es-ES_tradnl" b="1" dirty="0" smtClean="0"/>
              <a:t>Este servicio innovador facilita unos </a:t>
            </a:r>
            <a:r>
              <a:rPr lang="es-ES_tradnl" b="1" dirty="0" smtClean="0"/>
              <a:t>dispositivos </a:t>
            </a:r>
            <a:r>
              <a:rPr lang="es-ES_tradnl" b="1" dirty="0" smtClean="0"/>
              <a:t>electrónicos que  se colocan en el pecho o en la espalda de todos los usuarios, especialmente dirigido a personas sordas y personas con discapacidad visual (también a personas con autismo) y les permiten registrar las frecuencias del sonido en su cuerpo, reproduciéndolas en forma de vibraciones. De esta forma pueden sentir la música y las vibraciones de una manera mucho más </a:t>
            </a:r>
            <a:r>
              <a:rPr lang="es-ES_tradnl" b="1" dirty="0" err="1" smtClean="0"/>
              <a:t>inmersiva</a:t>
            </a:r>
            <a:r>
              <a:rPr lang="es-ES_tradnl" b="1" dirty="0" smtClean="0"/>
              <a:t>. Están diseñadas para disfrutar de espectáculos musicales en vivo, o de los sonidos de la naturaleza. Las personas sordas se conectan a las mochilas  y pueden sentir o más bien “tocar todos los sonidos del espectáculo”.</a:t>
            </a:r>
            <a:endParaRPr lang="es-ES" b="1" dirty="0" smtClean="0"/>
          </a:p>
          <a:p>
            <a:pPr algn="just"/>
            <a:endParaRPr lang="es-E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6" name="Picture 3" descr="C:\Users\W10\Desktop\TODO FOTOS GUÍA LA LAGUNA\FOTOS SELECCIONADAS\ITINERARIOS PEATONALES FOTONES FOTOS SELECCIONADAS\Calle Herradores via peatonal de La Lagun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7 Llamada rectangular"/>
          <p:cNvSpPr/>
          <p:nvPr/>
        </p:nvSpPr>
        <p:spPr>
          <a:xfrm>
            <a:off x="571472" y="5143512"/>
            <a:ext cx="7858148" cy="1714488"/>
          </a:xfrm>
          <a:prstGeom prst="wedgeRectCallout">
            <a:avLst>
              <a:gd name="adj1" fmla="val -21313"/>
              <a:gd name="adj2" fmla="val 5023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b="1" dirty="0" smtClean="0"/>
          </a:p>
          <a:p>
            <a:pPr algn="just"/>
            <a:r>
              <a:rPr lang="es-ES" b="1" dirty="0" smtClean="0"/>
              <a:t>La Laguna ha adoptado, hace dos décadas,  un modelo de urbe encaminada a la promoción de la ciudad y a crear un espacio inclusivo y acogedor, tanto en su centro histórico como en todo el ámbito municipal. </a:t>
            </a:r>
            <a:r>
              <a:rPr lang="es-ES" b="1" dirty="0" smtClean="0">
                <a:solidFill>
                  <a:schemeClr val="bg1"/>
                </a:solidFill>
              </a:rPr>
              <a:t>A </a:t>
            </a:r>
            <a:r>
              <a:rPr lang="es-ES" b="1" dirty="0" smtClean="0">
                <a:solidFill>
                  <a:schemeClr val="bg1"/>
                </a:solidFill>
              </a:rPr>
              <a:t>partir  de 2.005 se inició el Plan Especial de Protección (PEP)</a:t>
            </a:r>
            <a:r>
              <a:rPr lang="es-ES" b="1" dirty="0" smtClean="0"/>
              <a:t> , un </a:t>
            </a:r>
            <a:r>
              <a:rPr lang="es-ES" b="1" dirty="0" smtClean="0">
                <a:solidFill>
                  <a:schemeClr val="bg1"/>
                </a:solidFill>
              </a:rPr>
              <a:t>proyecto </a:t>
            </a:r>
            <a:r>
              <a:rPr lang="es-ES" b="1" dirty="0" smtClean="0">
                <a:solidFill>
                  <a:schemeClr val="bg1"/>
                </a:solidFill>
              </a:rPr>
              <a:t>urbano  que ha permitido recuperar el espacio para el peatón en las calles del centro histórico y  convertirlo en un espacio inclusivo, más habitable y “más humano” </a:t>
            </a:r>
            <a:endParaRPr lang="es-ES" b="1" dirty="0" smtClean="0"/>
          </a:p>
          <a:p>
            <a:endParaRPr lang="es-ES" dirty="0">
              <a:solidFill>
                <a:schemeClr val="bg1"/>
              </a:solidFill>
            </a:endParaRPr>
          </a:p>
        </p:txBody>
      </p:sp>
      <p:pic>
        <p:nvPicPr>
          <p:cNvPr id="9" name="6 Marcador de contenido" descr="Logotipo La Laguna Inclusiva.png"/>
          <p:cNvPicPr>
            <a:picLocks noChangeAspect="1"/>
          </p:cNvPicPr>
          <p:nvPr/>
        </p:nvPicPr>
        <p:blipFill>
          <a:blip r:embed="rId3" cstate="print"/>
          <a:stretch>
            <a:fillRect/>
          </a:stretch>
        </p:blipFill>
        <p:spPr>
          <a:xfrm>
            <a:off x="6929454" y="928670"/>
            <a:ext cx="1375416" cy="2856634"/>
          </a:xfrm>
          <a:prstGeom prst="rect">
            <a:avLst/>
          </a:prstGeom>
        </p:spPr>
      </p:pic>
      <p:sp>
        <p:nvSpPr>
          <p:cNvPr id="10" name="1 Título"/>
          <p:cNvSpPr txBox="1">
            <a:spLocks/>
          </p:cNvSpPr>
          <p:nvPr/>
        </p:nvSpPr>
        <p:spPr>
          <a:xfrm>
            <a:off x="214282" y="0"/>
            <a:ext cx="8229600" cy="928670"/>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FFFF00"/>
                </a:solidFill>
                <a:latin typeface="+mj-lt"/>
                <a:ea typeface="+mj-ea"/>
                <a:cs typeface="+mj-cs"/>
              </a:rPr>
              <a:t>EL </a:t>
            </a:r>
            <a:r>
              <a:rPr kumimoji="0" lang="es-ES" sz="3200" b="1" i="0" u="none" strike="noStrike" kern="1200" cap="none" spc="0" normalizeH="0" baseline="0" noProof="0" dirty="0" smtClean="0">
                <a:ln>
                  <a:noFill/>
                </a:ln>
                <a:solidFill>
                  <a:srgbClr val="FFFF00"/>
                </a:solidFill>
                <a:effectLst/>
                <a:uLnTx/>
                <a:uFillTx/>
                <a:latin typeface="+mj-lt"/>
                <a:ea typeface="+mj-ea"/>
                <a:cs typeface="+mj-cs"/>
              </a:rPr>
              <a:t>CONJUNTO HISTÓRICO: UN ESPACIO INCLUSIVO</a:t>
            </a:r>
            <a:r>
              <a:rPr kumimoji="0" lang="es-ES" sz="3200" b="1" i="0" u="none" strike="noStrike" kern="1200" cap="none" spc="0" normalizeH="0" noProof="0" dirty="0" smtClean="0">
                <a:ln>
                  <a:noFill/>
                </a:ln>
                <a:solidFill>
                  <a:srgbClr val="FFFF00"/>
                </a:solidFill>
                <a:effectLst/>
                <a:uLnTx/>
                <a:uFillTx/>
                <a:latin typeface="+mj-lt"/>
                <a:ea typeface="+mj-ea"/>
                <a:cs typeface="+mj-cs"/>
              </a:rPr>
              <a:t> </a:t>
            </a:r>
            <a:endParaRPr kumimoji="0" lang="es-ES" sz="3200" b="1" i="0" u="none" strike="noStrike" kern="1200" cap="none" spc="0" normalizeH="0" baseline="0" noProof="0" dirty="0">
              <a:ln>
                <a:noFill/>
              </a:ln>
              <a:solidFill>
                <a:srgbClr val="FFFF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en el teatro leal personas sordociegas con sus guias .jpg"/>
          <p:cNvPicPr>
            <a:picLocks noChangeAspect="1"/>
          </p:cNvPicPr>
          <p:nvPr/>
        </p:nvPicPr>
        <p:blipFill>
          <a:blip r:embed="rId2" cstate="print"/>
          <a:stretch>
            <a:fillRect/>
          </a:stretch>
        </p:blipFill>
        <p:spPr>
          <a:xfrm>
            <a:off x="0" y="0"/>
            <a:ext cx="9144000" cy="4643445"/>
          </a:xfrm>
          <a:prstGeom prst="rect">
            <a:avLst/>
          </a:prstGeom>
        </p:spPr>
      </p:pic>
      <p:sp>
        <p:nvSpPr>
          <p:cNvPr id="8" name="7 Llamada rectangular"/>
          <p:cNvSpPr/>
          <p:nvPr/>
        </p:nvSpPr>
        <p:spPr>
          <a:xfrm>
            <a:off x="0" y="4643446"/>
            <a:ext cx="9144000" cy="221455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Ayuntamiento de La Laguna en colaboración con  la Asociación de personas con </a:t>
            </a:r>
            <a:r>
              <a:rPr lang="es-ES" b="1" dirty="0" err="1" smtClean="0">
                <a:solidFill>
                  <a:schemeClr val="bg1"/>
                </a:solidFill>
              </a:rPr>
              <a:t>Sordoceguera</a:t>
            </a:r>
            <a:r>
              <a:rPr lang="es-ES" b="1" dirty="0" smtClean="0">
                <a:solidFill>
                  <a:schemeClr val="bg1"/>
                </a:solidFill>
              </a:rPr>
              <a:t> de Canarias (ASOCIDE Canarias) ofrecen el servicio gratuito de guías – intérpretes a las personas </a:t>
            </a:r>
            <a:r>
              <a:rPr lang="es-ES" b="1" dirty="0" err="1" smtClean="0">
                <a:solidFill>
                  <a:schemeClr val="bg1"/>
                </a:solidFill>
              </a:rPr>
              <a:t>sordociegas</a:t>
            </a:r>
            <a:r>
              <a:rPr lang="es-ES" b="1" dirty="0" smtClean="0">
                <a:solidFill>
                  <a:schemeClr val="bg1"/>
                </a:solidFill>
              </a:rPr>
              <a:t> de La Laguna cuando necesiten realizar trámites en la administración local o bien durante el desarrollo de las actividades socioculturales de la localidad. Los guías – intérpretes intervienen a solicitud de la persona </a:t>
            </a:r>
            <a:r>
              <a:rPr lang="es-ES" b="1" dirty="0" err="1" smtClean="0">
                <a:solidFill>
                  <a:schemeClr val="bg1"/>
                </a:solidFill>
              </a:rPr>
              <a:t>sordociega</a:t>
            </a:r>
            <a:r>
              <a:rPr lang="es-ES" b="1" dirty="0" smtClean="0">
                <a:solidFill>
                  <a:schemeClr val="bg1"/>
                </a:solidFill>
              </a:rPr>
              <a:t>, cuyo servicio se puede realizar directamente a través de su teléfono móvil o por representación de otra persona, a fin de participar en los actos culturales, sociales o gestiones administrativas. </a:t>
            </a:r>
            <a:endParaRPr lang="es-ES" dirty="0">
              <a:solidFill>
                <a:schemeClr val="bg1"/>
              </a:solidFill>
            </a:endParaRPr>
          </a:p>
        </p:txBody>
      </p:sp>
      <p:pic>
        <p:nvPicPr>
          <p:cNvPr id="10" name="9 Imagen" descr="Logotipo La Laguna Inclusiva.png"/>
          <p:cNvPicPr>
            <a:picLocks noChangeAspect="1"/>
          </p:cNvPicPr>
          <p:nvPr/>
        </p:nvPicPr>
        <p:blipFill>
          <a:blip r:embed="rId3" cstate="print"/>
          <a:stretch>
            <a:fillRect/>
          </a:stretch>
        </p:blipFill>
        <p:spPr>
          <a:xfrm>
            <a:off x="1714480" y="1643050"/>
            <a:ext cx="770822" cy="1428760"/>
          </a:xfrm>
          <a:prstGeom prst="rect">
            <a:avLst/>
          </a:prstGeom>
        </p:spPr>
      </p:pic>
      <p:pic>
        <p:nvPicPr>
          <p:cNvPr id="12" name="11 Imagen" descr="Logotipo La Laguna Inclusiva.png"/>
          <p:cNvPicPr>
            <a:picLocks noChangeAspect="1"/>
          </p:cNvPicPr>
          <p:nvPr/>
        </p:nvPicPr>
        <p:blipFill>
          <a:blip r:embed="rId3" cstate="print"/>
          <a:stretch>
            <a:fillRect/>
          </a:stretch>
        </p:blipFill>
        <p:spPr>
          <a:xfrm>
            <a:off x="1571604" y="1714488"/>
            <a:ext cx="770822" cy="1428760"/>
          </a:xfrm>
          <a:prstGeom prst="rect">
            <a:avLst/>
          </a:prstGeom>
        </p:spPr>
      </p:pic>
      <p:sp>
        <p:nvSpPr>
          <p:cNvPr id="16" name="15 Arco"/>
          <p:cNvSpPr/>
          <p:nvPr/>
        </p:nvSpPr>
        <p:spPr>
          <a:xfrm>
            <a:off x="5214942" y="2000240"/>
            <a:ext cx="1071570" cy="500066"/>
          </a:xfrm>
          <a:prstGeom prst="arc">
            <a:avLst>
              <a:gd name="adj1" fmla="val 1194212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9" name="8 Imagen" descr="ASOCIDE 3.jpg"/>
          <p:cNvPicPr>
            <a:picLocks noChangeAspect="1"/>
          </p:cNvPicPr>
          <p:nvPr/>
        </p:nvPicPr>
        <p:blipFill>
          <a:blip r:embed="rId4" cstate="print"/>
          <a:stretch>
            <a:fillRect/>
          </a:stretch>
        </p:blipFill>
        <p:spPr>
          <a:xfrm>
            <a:off x="0" y="1000108"/>
            <a:ext cx="3645319" cy="2000264"/>
          </a:xfrm>
          <a:prstGeom prst="rect">
            <a:avLst/>
          </a:prstGeom>
        </p:spPr>
      </p:pic>
      <p:sp>
        <p:nvSpPr>
          <p:cNvPr id="11"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noProof="0" dirty="0" smtClean="0">
                <a:ln>
                  <a:noFill/>
                </a:ln>
                <a:solidFill>
                  <a:srgbClr val="FFFF00"/>
                </a:solidFill>
                <a:effectLst/>
                <a:uLnTx/>
                <a:uFillTx/>
                <a:latin typeface="+mj-lt"/>
                <a:ea typeface="+mj-ea"/>
                <a:cs typeface="+mj-cs"/>
              </a:rPr>
              <a:t>SERVICIO DE GUÍAS-INTÉRPRETE PARA PERSONAS </a:t>
            </a:r>
            <a:r>
              <a:rPr kumimoji="0" lang="es-ES" sz="3200" b="1" i="0" u="none" strike="noStrike" kern="1200" cap="none" spc="0" normalizeH="0" noProof="0" dirty="0" smtClean="0">
                <a:ln>
                  <a:noFill/>
                </a:ln>
                <a:solidFill>
                  <a:srgbClr val="FFFF00"/>
                </a:solidFill>
                <a:effectLst/>
                <a:uLnTx/>
                <a:uFillTx/>
                <a:latin typeface="+mj-lt"/>
                <a:ea typeface="+mj-ea"/>
                <a:cs typeface="+mj-cs"/>
              </a:rPr>
              <a:t>SORDOCIEGAS </a:t>
            </a:r>
            <a:endParaRPr kumimoji="0" lang="es-ES" sz="3200" b="1" i="0" u="none" strike="noStrike" kern="1200" cap="none" spc="0" normalizeH="0" baseline="0" noProof="0" dirty="0">
              <a:ln>
                <a:noFill/>
              </a:ln>
              <a:solidFill>
                <a:srgbClr val="FFFF00"/>
              </a:solidFill>
              <a:effectLst/>
              <a:uLnTx/>
              <a:uFillTx/>
              <a:latin typeface="+mj-lt"/>
              <a:ea typeface="+mj-ea"/>
              <a:cs typeface="+mj-cs"/>
            </a:endParaRPr>
          </a:p>
        </p:txBody>
      </p:sp>
      <p:pic>
        <p:nvPicPr>
          <p:cNvPr id="14" name="13 Imagen" descr="Logotipo La Laguna Inclusiva.png"/>
          <p:cNvPicPr>
            <a:picLocks noChangeAspect="1"/>
          </p:cNvPicPr>
          <p:nvPr/>
        </p:nvPicPr>
        <p:blipFill>
          <a:blip r:embed="rId5" cstate="print"/>
          <a:stretch>
            <a:fillRect/>
          </a:stretch>
        </p:blipFill>
        <p:spPr>
          <a:xfrm>
            <a:off x="857224" y="1071546"/>
            <a:ext cx="1002069" cy="185738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286644" y="500042"/>
            <a:ext cx="1426008" cy="2643182"/>
          </a:xfrm>
          <a:prstGeom prst="rect">
            <a:avLst/>
          </a:prstGeom>
        </p:spPr>
      </p:pic>
      <p:pic>
        <p:nvPicPr>
          <p:cNvPr id="5122" name="Picture 2" descr="C:\Users\W10\Desktop\ALEX Y MÍAS 2012\guada internet\ring ring\canva\segunda tanda canva\punto naranja canva.jpg"/>
          <p:cNvPicPr>
            <a:picLocks noGrp="1" noChangeAspect="1" noChangeArrowheads="1"/>
          </p:cNvPicPr>
          <p:nvPr>
            <p:ph idx="1"/>
          </p:nvPr>
        </p:nvPicPr>
        <p:blipFill>
          <a:blip r:embed="rId3"/>
          <a:srcRect/>
          <a:stretch>
            <a:fillRect/>
          </a:stretch>
        </p:blipFill>
        <p:spPr bwMode="auto">
          <a:xfrm>
            <a:off x="642910" y="428604"/>
            <a:ext cx="6711362" cy="5626121"/>
          </a:xfrm>
          <a:prstGeom prst="rect">
            <a:avLst/>
          </a:prstGeom>
          <a:noFill/>
        </p:spPr>
      </p:pic>
      <p:sp>
        <p:nvSpPr>
          <p:cNvPr id="6" name="1 Título"/>
          <p:cNvSpPr txBox="1">
            <a:spLocks noGrp="1"/>
          </p:cNvSpPr>
          <p:nvPr>
            <p:ph type="title"/>
          </p:nvPr>
        </p:nvSpPr>
        <p:spPr>
          <a:xfrm>
            <a:off x="0" y="0"/>
            <a:ext cx="8229600" cy="7857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rPr>
              <a:t>PUNTO NARANJA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0" y="4643446"/>
            <a:ext cx="8786842" cy="2214554"/>
          </a:xfrm>
          <a:prstGeom prst="wedgeRectCallout">
            <a:avLst>
              <a:gd name="adj1" fmla="val -20902"/>
              <a:gd name="adj2" fmla="val 495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smtClean="0">
              <a:solidFill>
                <a:schemeClr val="bg1"/>
              </a:solidFill>
            </a:endParaRPr>
          </a:p>
          <a:p>
            <a:pPr algn="just"/>
            <a:r>
              <a:rPr lang="es-ES_tradnl" b="1" dirty="0" smtClean="0">
                <a:solidFill>
                  <a:schemeClr val="bg1"/>
                </a:solidFill>
              </a:rPr>
              <a:t>El </a:t>
            </a:r>
            <a:r>
              <a:rPr lang="es-ES" b="1" dirty="0" smtClean="0">
                <a:solidFill>
                  <a:schemeClr val="bg1"/>
                </a:solidFill>
              </a:rPr>
              <a:t>servicio del primer Punto Naranja de España, es una iniciativa que quiere garantizar el ocio y la cultura accesible en los principales eventos culturales. </a:t>
            </a:r>
          </a:p>
          <a:p>
            <a:pPr algn="just"/>
            <a:r>
              <a:rPr lang="es-ES" b="1" dirty="0" smtClean="0">
                <a:solidFill>
                  <a:schemeClr val="bg1"/>
                </a:solidFill>
              </a:rPr>
              <a:t>Este reservado sin barreras y con el color de la discapacidad ofrece  en los principales eventos al aire libre del municipio, un lugar en primera línea y en el que las personas con discapacidad física, visual o auditiva, e intelectual o del desarrollo tienen a su disposición todos los recursos, intérpretes, información, atención y acompañamiento necesarios para disfrutar de  los eventos de una forma única y en igualdad de condiciones.</a:t>
            </a:r>
          </a:p>
          <a:p>
            <a:pPr algn="just"/>
            <a:endParaRPr lang="es-ES_tradnl" dirty="0" smtClean="0"/>
          </a:p>
          <a:p>
            <a:pPr algn="just"/>
            <a:endParaRPr lang="es-E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W10\Desktop\ALEX Y MÍAS 2012\Para Guada Fotos numeradas\todo canva\B.d.2.30 Caminamos vemos oimos Eventos Inclusivos.png"/>
          <p:cNvPicPr>
            <a:picLocks noGrp="1" noChangeAspect="1" noChangeArrowheads="1"/>
          </p:cNvPicPr>
          <p:nvPr>
            <p:ph idx="1"/>
          </p:nvPr>
        </p:nvPicPr>
        <p:blipFill>
          <a:blip r:embed="rId2" cstate="print"/>
          <a:srcRect/>
          <a:stretch>
            <a:fillRect/>
          </a:stretch>
        </p:blipFill>
        <p:spPr bwMode="auto">
          <a:xfrm>
            <a:off x="928662" y="571480"/>
            <a:ext cx="6455708" cy="5411807"/>
          </a:xfrm>
          <a:prstGeom prst="rect">
            <a:avLst/>
          </a:prstGeom>
          <a:noFill/>
        </p:spPr>
      </p:pic>
      <p:pic>
        <p:nvPicPr>
          <p:cNvPr id="5" name="4 Imagen" descr="Logotipo La Laguna Inclusiva.png"/>
          <p:cNvPicPr>
            <a:picLocks noChangeAspect="1"/>
          </p:cNvPicPr>
          <p:nvPr/>
        </p:nvPicPr>
        <p:blipFill>
          <a:blip r:embed="rId3" cstate="print"/>
          <a:stretch>
            <a:fillRect/>
          </a:stretch>
        </p:blipFill>
        <p:spPr>
          <a:xfrm>
            <a:off x="7286644" y="857232"/>
            <a:ext cx="1426008" cy="2643182"/>
          </a:xfrm>
          <a:prstGeom prst="rect">
            <a:avLst/>
          </a:prstGeom>
        </p:spPr>
      </p:pic>
      <p:sp>
        <p:nvSpPr>
          <p:cNvPr id="6" name="5 Llamada rectangular"/>
          <p:cNvSpPr/>
          <p:nvPr/>
        </p:nvSpPr>
        <p:spPr>
          <a:xfrm>
            <a:off x="357158" y="4572008"/>
            <a:ext cx="8286808" cy="2285992"/>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b="1" dirty="0" smtClean="0"/>
          </a:p>
          <a:p>
            <a:pPr algn="just"/>
            <a:r>
              <a:rPr lang="en-GB" b="1" dirty="0" smtClean="0"/>
              <a:t>La Laguna </a:t>
            </a:r>
            <a:r>
              <a:rPr lang="en-GB" b="1" dirty="0" smtClean="0"/>
              <a:t>ha </a:t>
            </a:r>
            <a:r>
              <a:rPr lang="en-GB" b="1" dirty="0" err="1" smtClean="0"/>
              <a:t>celebrado</a:t>
            </a:r>
            <a:r>
              <a:rPr lang="en-GB" b="1" dirty="0" smtClean="0"/>
              <a:t> </a:t>
            </a:r>
            <a:r>
              <a:rPr lang="en-GB" b="1" dirty="0" err="1" smtClean="0"/>
              <a:t>diferentes</a:t>
            </a:r>
            <a:r>
              <a:rPr lang="en-GB" b="1" dirty="0" smtClean="0"/>
              <a:t> </a:t>
            </a:r>
            <a:r>
              <a:rPr lang="en-GB" b="1" dirty="0" err="1" smtClean="0"/>
              <a:t>eventos</a:t>
            </a:r>
            <a:r>
              <a:rPr lang="en-GB" b="1" dirty="0" smtClean="0"/>
              <a:t> </a:t>
            </a:r>
            <a:r>
              <a:rPr lang="en-GB" b="1" dirty="0" err="1" smtClean="0"/>
              <a:t>incluisivos</a:t>
            </a:r>
            <a:r>
              <a:rPr lang="en-GB" b="1" dirty="0" smtClean="0"/>
              <a:t>. De forma especial, se </a:t>
            </a:r>
            <a:r>
              <a:rPr lang="en-GB" b="1" dirty="0" err="1" smtClean="0"/>
              <a:t>celebró</a:t>
            </a:r>
            <a:r>
              <a:rPr lang="en-GB" b="1" dirty="0" smtClean="0"/>
              <a:t> </a:t>
            </a:r>
            <a:r>
              <a:rPr lang="en-GB" b="1" dirty="0" smtClean="0"/>
              <a:t>el </a:t>
            </a:r>
            <a:r>
              <a:rPr lang="en-GB" b="1" dirty="0" err="1" smtClean="0"/>
              <a:t>Día</a:t>
            </a:r>
            <a:r>
              <a:rPr lang="en-GB" b="1" dirty="0" smtClean="0"/>
              <a:t> </a:t>
            </a:r>
            <a:r>
              <a:rPr lang="en-GB" b="1" dirty="0" err="1" smtClean="0"/>
              <a:t>Europeo</a:t>
            </a:r>
            <a:r>
              <a:rPr lang="en-GB" b="1" dirty="0" smtClean="0"/>
              <a:t> de la Vida </a:t>
            </a:r>
            <a:r>
              <a:rPr lang="en-GB" b="1" dirty="0" err="1" smtClean="0"/>
              <a:t>Independiente</a:t>
            </a:r>
            <a:r>
              <a:rPr lang="en-GB" b="1" dirty="0" smtClean="0"/>
              <a:t> </a:t>
            </a:r>
            <a:r>
              <a:rPr lang="en-GB" b="1" dirty="0" err="1" smtClean="0"/>
              <a:t>para</a:t>
            </a:r>
            <a:r>
              <a:rPr lang="en-GB" b="1" dirty="0" smtClean="0"/>
              <a:t> </a:t>
            </a:r>
            <a:r>
              <a:rPr lang="en-GB" b="1" dirty="0" err="1" smtClean="0"/>
              <a:t>las</a:t>
            </a:r>
            <a:r>
              <a:rPr lang="en-GB" b="1" dirty="0" smtClean="0"/>
              <a:t> personas con </a:t>
            </a:r>
            <a:r>
              <a:rPr lang="en-GB" b="1" dirty="0" err="1" smtClean="0"/>
              <a:t>discapacidad</a:t>
            </a:r>
            <a:r>
              <a:rPr lang="en-GB" b="1" dirty="0" smtClean="0"/>
              <a:t>, el 5 de mayo de 2021 "</a:t>
            </a:r>
            <a:r>
              <a:rPr lang="en-GB" b="1" dirty="0" err="1" smtClean="0"/>
              <a:t>Celebrando</a:t>
            </a:r>
            <a:r>
              <a:rPr lang="en-GB" b="1" dirty="0" smtClean="0"/>
              <a:t> la (</a:t>
            </a:r>
            <a:r>
              <a:rPr lang="en-GB" b="1" dirty="0" err="1" smtClean="0"/>
              <a:t>dis</a:t>
            </a:r>
            <a:r>
              <a:rPr lang="en-GB" b="1" dirty="0" smtClean="0"/>
              <a:t>)</a:t>
            </a:r>
            <a:r>
              <a:rPr lang="en-GB" b="1" dirty="0" err="1" smtClean="0"/>
              <a:t>capacidad</a:t>
            </a:r>
            <a:r>
              <a:rPr lang="en-GB" b="1" dirty="0" smtClean="0"/>
              <a:t>", un festival </a:t>
            </a:r>
            <a:r>
              <a:rPr lang="en-GB" b="1" dirty="0" err="1" smtClean="0"/>
              <a:t>que</a:t>
            </a:r>
            <a:r>
              <a:rPr lang="en-GB" b="1" dirty="0" smtClean="0"/>
              <a:t> </a:t>
            </a:r>
            <a:r>
              <a:rPr lang="en-GB" b="1" dirty="0" err="1" smtClean="0"/>
              <a:t>reunió</a:t>
            </a:r>
            <a:r>
              <a:rPr lang="en-GB" b="1" dirty="0" smtClean="0"/>
              <a:t> </a:t>
            </a:r>
            <a:r>
              <a:rPr lang="en-GB" b="1" dirty="0" err="1" smtClean="0"/>
              <a:t>diferentes</a:t>
            </a:r>
            <a:r>
              <a:rPr lang="en-GB" b="1" dirty="0" smtClean="0"/>
              <a:t> </a:t>
            </a:r>
            <a:r>
              <a:rPr lang="en-GB" b="1" dirty="0" err="1" smtClean="0"/>
              <a:t>expresiones</a:t>
            </a:r>
            <a:r>
              <a:rPr lang="en-GB" b="1" dirty="0" smtClean="0"/>
              <a:t> </a:t>
            </a:r>
            <a:r>
              <a:rPr lang="en-GB" b="1" dirty="0" err="1" smtClean="0"/>
              <a:t>artísticas</a:t>
            </a:r>
            <a:r>
              <a:rPr lang="en-GB" b="1" dirty="0" smtClean="0"/>
              <a:t> y </a:t>
            </a:r>
            <a:r>
              <a:rPr lang="en-GB" b="1" dirty="0" err="1" smtClean="0"/>
              <a:t>culturales</a:t>
            </a:r>
            <a:r>
              <a:rPr lang="en-GB" b="1" dirty="0" smtClean="0"/>
              <a:t>. Durante el </a:t>
            </a:r>
            <a:r>
              <a:rPr lang="en-GB" b="1" dirty="0" err="1" smtClean="0"/>
              <a:t>mismo</a:t>
            </a:r>
            <a:r>
              <a:rPr lang="en-GB" b="1" dirty="0" smtClean="0"/>
              <a:t>, </a:t>
            </a:r>
            <a:r>
              <a:rPr lang="en-GB" b="1" dirty="0" smtClean="0"/>
              <a:t>se </a:t>
            </a:r>
            <a:r>
              <a:rPr lang="en-GB" b="1" dirty="0" err="1" smtClean="0"/>
              <a:t>leyó</a:t>
            </a:r>
            <a:r>
              <a:rPr lang="en-GB" b="1" dirty="0" smtClean="0"/>
              <a:t> un </a:t>
            </a:r>
            <a:r>
              <a:rPr lang="en-GB" b="1" dirty="0" err="1" smtClean="0"/>
              <a:t>manifiesto</a:t>
            </a:r>
            <a:r>
              <a:rPr lang="en-GB" b="1" dirty="0" smtClean="0"/>
              <a:t> </a:t>
            </a:r>
            <a:r>
              <a:rPr lang="en-GB" b="1" dirty="0" err="1" smtClean="0"/>
              <a:t>redactado</a:t>
            </a:r>
            <a:r>
              <a:rPr lang="en-GB" b="1" dirty="0" smtClean="0"/>
              <a:t> </a:t>
            </a:r>
            <a:r>
              <a:rPr lang="en-GB" b="1" dirty="0" err="1" smtClean="0"/>
              <a:t>por</a:t>
            </a:r>
            <a:r>
              <a:rPr lang="en-GB" b="1" dirty="0" smtClean="0"/>
              <a:t> el </a:t>
            </a:r>
            <a:r>
              <a:rPr lang="en-GB" b="1" dirty="0" err="1" smtClean="0"/>
              <a:t>colectivo</a:t>
            </a:r>
            <a:r>
              <a:rPr lang="en-GB" b="1" dirty="0" smtClean="0"/>
              <a:t> de personas con </a:t>
            </a:r>
            <a:r>
              <a:rPr lang="en-GB" b="1" dirty="0" err="1" smtClean="0"/>
              <a:t>discapacidad</a:t>
            </a:r>
            <a:r>
              <a:rPr lang="en-GB" b="1" dirty="0" smtClean="0"/>
              <a:t> de La Laguna. </a:t>
            </a:r>
            <a:r>
              <a:rPr lang="en-GB" b="1" dirty="0" smtClean="0"/>
              <a:t>El </a:t>
            </a:r>
            <a:r>
              <a:rPr lang="en-GB" b="1" dirty="0" err="1" smtClean="0"/>
              <a:t>evento</a:t>
            </a:r>
            <a:r>
              <a:rPr lang="en-GB" b="1" dirty="0" smtClean="0"/>
              <a:t> se </a:t>
            </a:r>
            <a:r>
              <a:rPr lang="en-GB" b="1" dirty="0" err="1" smtClean="0"/>
              <a:t>celebró</a:t>
            </a:r>
            <a:r>
              <a:rPr lang="en-GB" b="1" dirty="0" smtClean="0"/>
              <a:t> en el </a:t>
            </a:r>
            <a:r>
              <a:rPr lang="en-GB" b="1" dirty="0" err="1" smtClean="0"/>
              <a:t>Teatro</a:t>
            </a:r>
            <a:r>
              <a:rPr lang="en-GB" b="1" dirty="0" smtClean="0"/>
              <a:t> Leal , </a:t>
            </a:r>
            <a:r>
              <a:rPr lang="en-GB" b="1" dirty="0" err="1" smtClean="0"/>
              <a:t>cuyas</a:t>
            </a:r>
            <a:r>
              <a:rPr lang="en-GB" b="1" dirty="0" smtClean="0"/>
              <a:t> </a:t>
            </a:r>
            <a:r>
              <a:rPr lang="en-GB" b="1" dirty="0" err="1" smtClean="0"/>
              <a:t>instalaciones</a:t>
            </a:r>
            <a:r>
              <a:rPr lang="en-GB" b="1" dirty="0" smtClean="0"/>
              <a:t> son </a:t>
            </a:r>
            <a:r>
              <a:rPr lang="en-GB" b="1" dirty="0" err="1" smtClean="0"/>
              <a:t>accesibles</a:t>
            </a:r>
            <a:r>
              <a:rPr lang="en-GB" b="1" dirty="0" smtClean="0"/>
              <a:t> y </a:t>
            </a:r>
            <a:r>
              <a:rPr lang="en-GB" b="1" dirty="0" err="1" smtClean="0"/>
              <a:t>contó</a:t>
            </a:r>
            <a:r>
              <a:rPr lang="en-GB" b="1" dirty="0" smtClean="0"/>
              <a:t> con el </a:t>
            </a:r>
            <a:r>
              <a:rPr lang="en-GB" b="1" dirty="0" err="1" smtClean="0"/>
              <a:t>servicio</a:t>
            </a:r>
            <a:r>
              <a:rPr lang="en-GB" b="1" dirty="0" smtClean="0"/>
              <a:t> de </a:t>
            </a:r>
            <a:r>
              <a:rPr lang="en-GB" b="1" dirty="0" err="1" smtClean="0"/>
              <a:t>intérprete</a:t>
            </a:r>
            <a:r>
              <a:rPr lang="en-GB" b="1" dirty="0" smtClean="0"/>
              <a:t> de </a:t>
            </a:r>
            <a:r>
              <a:rPr lang="en-GB" b="1" dirty="0" err="1" smtClean="0"/>
              <a:t>lengua</a:t>
            </a:r>
            <a:r>
              <a:rPr lang="en-GB" b="1" dirty="0" smtClean="0"/>
              <a:t> de </a:t>
            </a:r>
            <a:r>
              <a:rPr lang="en-GB" b="1" dirty="0" err="1" smtClean="0"/>
              <a:t>signos</a:t>
            </a:r>
            <a:r>
              <a:rPr lang="en-GB" b="1" dirty="0" smtClean="0"/>
              <a:t> y con el  </a:t>
            </a:r>
            <a:r>
              <a:rPr lang="en-GB" b="1" dirty="0" err="1" smtClean="0"/>
              <a:t>servicio</a:t>
            </a:r>
            <a:r>
              <a:rPr lang="en-GB" b="1" dirty="0" smtClean="0"/>
              <a:t> de </a:t>
            </a:r>
            <a:r>
              <a:rPr lang="en-GB" b="1" dirty="0" err="1" smtClean="0"/>
              <a:t>guías-intérprete</a:t>
            </a:r>
            <a:r>
              <a:rPr lang="en-GB" b="1" dirty="0" smtClean="0"/>
              <a:t> </a:t>
            </a:r>
            <a:r>
              <a:rPr lang="en-GB" b="1" dirty="0" err="1" smtClean="0"/>
              <a:t>para</a:t>
            </a:r>
            <a:r>
              <a:rPr lang="en-GB" b="1" dirty="0" smtClean="0"/>
              <a:t> personas </a:t>
            </a:r>
            <a:r>
              <a:rPr lang="en-GB" b="1" dirty="0" err="1" smtClean="0"/>
              <a:t>sordociegas</a:t>
            </a:r>
            <a:r>
              <a:rPr lang="en-GB" b="1" dirty="0" smtClean="0"/>
              <a:t>. </a:t>
            </a:r>
            <a:endParaRPr lang="en-GB" dirty="0" smtClean="0"/>
          </a:p>
          <a:p>
            <a:pPr algn="just"/>
            <a:endParaRPr lang="es-ES" dirty="0">
              <a:solidFill>
                <a:schemeClr val="bg1"/>
              </a:solidFill>
            </a:endParaRPr>
          </a:p>
        </p:txBody>
      </p:sp>
      <p:sp>
        <p:nvSpPr>
          <p:cNvPr id="7" name="1 Título"/>
          <p:cNvSpPr txBox="1">
            <a:spLocks noGrp="1"/>
          </p:cNvSpPr>
          <p:nvPr>
            <p:ph type="title"/>
          </p:nvPr>
        </p:nvSpPr>
        <p:spPr>
          <a:xfrm>
            <a:off x="428625" y="0"/>
            <a:ext cx="8229600" cy="9286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rPr>
              <a:t>EVENTOS INCLUSIVOS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000892" y="1285860"/>
            <a:ext cx="1426008" cy="2643182"/>
          </a:xfrm>
          <a:prstGeom prst="rect">
            <a:avLst/>
          </a:prstGeom>
        </p:spPr>
      </p:pic>
      <p:pic>
        <p:nvPicPr>
          <p:cNvPr id="102402" name="Picture 2" descr="C:\Users\W10\Desktop\fotos la punta para tania\2.jpg"/>
          <p:cNvPicPr>
            <a:picLocks noChangeAspect="1" noChangeArrowheads="1"/>
          </p:cNvPicPr>
          <p:nvPr/>
        </p:nvPicPr>
        <p:blipFill>
          <a:blip r:embed="rId3" cstate="print"/>
          <a:srcRect/>
          <a:stretch>
            <a:fillRect/>
          </a:stretch>
        </p:blipFill>
        <p:spPr bwMode="auto">
          <a:xfrm>
            <a:off x="428596" y="928670"/>
            <a:ext cx="6477014" cy="5429667"/>
          </a:xfrm>
          <a:prstGeom prst="rect">
            <a:avLst/>
          </a:prstGeom>
          <a:noFill/>
        </p:spPr>
      </p:pic>
      <p:sp>
        <p:nvSpPr>
          <p:cNvPr id="9" name="8 Llamada rectangular"/>
          <p:cNvSpPr/>
          <p:nvPr/>
        </p:nvSpPr>
        <p:spPr>
          <a:xfrm>
            <a:off x="0" y="4929198"/>
            <a:ext cx="8858280" cy="1928802"/>
          </a:xfrm>
          <a:prstGeom prst="wedgeRectCallout">
            <a:avLst>
              <a:gd name="adj1" fmla="val -20902"/>
              <a:gd name="adj2" fmla="val 495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s-ES" b="1" dirty="0" smtClean="0">
                <a:solidFill>
                  <a:schemeClr val="bg1"/>
                </a:solidFill>
              </a:rPr>
              <a:t>La Sardina de la Inclusión”  es una propuesta educativa inclusiva enfocada desde la educación artística, plástica y cultural basada en el Carnaval. Las calles de La Laguna se llenan de color entre disfraces, máscaras y danzas compartiendo objetivos educacionales comunes con el  arte inclusivo como instrumento social para la mejora de la visibilidad y la percepción social de la discapacidad. En este evento participan sectores no sólo escolares, sino administraciones públicas, familias, asociaciones e investigadores y toda la comunidad.</a:t>
            </a:r>
          </a:p>
        </p:txBody>
      </p:sp>
      <p:sp>
        <p:nvSpPr>
          <p:cNvPr id="10" name="1 Título"/>
          <p:cNvSpPr txBox="1">
            <a:spLocks/>
          </p:cNvSpPr>
          <p:nvPr/>
        </p:nvSpPr>
        <p:spPr>
          <a:xfrm>
            <a:off x="357158" y="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S</a:t>
            </a:r>
            <a:r>
              <a:rPr kumimoji="0" lang="es-ES" sz="3200" b="1" i="0" u="none" strike="noStrike" kern="1200" cap="none" spc="0" normalizeH="0" baseline="0" noProof="0" dirty="0" smtClean="0">
                <a:ln>
                  <a:noFill/>
                </a:ln>
                <a:solidFill>
                  <a:srgbClr val="7030A0"/>
                </a:solidFill>
                <a:effectLst/>
                <a:uLnTx/>
                <a:uFillTx/>
                <a:latin typeface="+mj-lt"/>
                <a:ea typeface="+mj-ea"/>
                <a:cs typeface="+mj-cs"/>
              </a:rPr>
              <a:t>ARDINA DE LA INCLUSIÓN: UNA PROPUESTA EDUCATIVA INCLUSIVA BASADA EN EL CARNAVAL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W10\Desktop\ALEX Y MÍAS 2012\para german\noche en blanco canva.jpg"/>
          <p:cNvPicPr>
            <a:picLocks noChangeAspect="1" noChangeArrowheads="1"/>
          </p:cNvPicPr>
          <p:nvPr/>
        </p:nvPicPr>
        <p:blipFill>
          <a:blip r:embed="rId2"/>
          <a:srcRect/>
          <a:stretch>
            <a:fillRect/>
          </a:stretch>
        </p:blipFill>
        <p:spPr bwMode="auto">
          <a:xfrm>
            <a:off x="285720" y="428604"/>
            <a:ext cx="7072330" cy="5928719"/>
          </a:xfrm>
          <a:prstGeom prst="rect">
            <a:avLst/>
          </a:prstGeom>
          <a:noFill/>
        </p:spPr>
      </p:pic>
      <p:sp>
        <p:nvSpPr>
          <p:cNvPr id="9" name="8 Llamada rectangular"/>
          <p:cNvSpPr/>
          <p:nvPr/>
        </p:nvSpPr>
        <p:spPr>
          <a:xfrm>
            <a:off x="0" y="4786322"/>
            <a:ext cx="8429652" cy="2071678"/>
          </a:xfrm>
          <a:prstGeom prst="wedgeRectCallout">
            <a:avLst>
              <a:gd name="adj1" fmla="val -20902"/>
              <a:gd name="adj2" fmla="val 495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dirty="0" smtClean="0">
              <a:solidFill>
                <a:schemeClr val="bg1"/>
              </a:solidFill>
            </a:endParaRPr>
          </a:p>
          <a:p>
            <a:endParaRPr lang="es-ES" dirty="0" smtClean="0"/>
          </a:p>
          <a:p>
            <a:r>
              <a:rPr lang="es-ES" b="1" dirty="0" smtClean="0"/>
              <a:t>La Noche en Blanco es evento con el que se da apertura a comercios, restaurantes y lugares culturales de interés para que las personas puedan comprar y visitar la ciudad hasta altas horas de la madrugada. Se ofrecen múltiples actividades para la infancia, jóvenes y  adultos (con y sin discapacidad) y se organizan visitas guiadas a los museos de la ciudad y rutas teatralizadas.  Para ello se contempla el servicio de servicio de intérprete de lengua de signos y en las próximas ediciones también contará con Punto Naranja y  con servicio de guías intérpretes para personas </a:t>
            </a:r>
            <a:r>
              <a:rPr lang="es-ES" b="1" dirty="0" err="1" smtClean="0"/>
              <a:t>sordociegas</a:t>
            </a:r>
            <a:r>
              <a:rPr lang="es-ES" b="1" dirty="0" smtClean="0"/>
              <a:t>. </a:t>
            </a:r>
          </a:p>
          <a:p>
            <a:pPr algn="just"/>
            <a:endParaRPr lang="es-ES_tradnl" dirty="0" smtClean="0"/>
          </a:p>
          <a:p>
            <a:pPr algn="just"/>
            <a:endParaRPr lang="es-ES" dirty="0">
              <a:solidFill>
                <a:schemeClr val="bg1"/>
              </a:solidFill>
            </a:endParaRPr>
          </a:p>
        </p:txBody>
      </p:sp>
      <p:pic>
        <p:nvPicPr>
          <p:cNvPr id="10" name="9 Imagen" descr="Logotipo La Laguna Inclusiva.png"/>
          <p:cNvPicPr>
            <a:picLocks noChangeAspect="1"/>
          </p:cNvPicPr>
          <p:nvPr/>
        </p:nvPicPr>
        <p:blipFill>
          <a:blip r:embed="rId3" cstate="print"/>
          <a:stretch>
            <a:fillRect/>
          </a:stretch>
        </p:blipFill>
        <p:spPr>
          <a:xfrm>
            <a:off x="7215206" y="571480"/>
            <a:ext cx="1426008" cy="2643182"/>
          </a:xfrm>
          <a:prstGeom prst="rect">
            <a:avLst/>
          </a:prstGeom>
        </p:spPr>
      </p:pic>
      <p:sp>
        <p:nvSpPr>
          <p:cNvPr id="6" name="1 Título"/>
          <p:cNvSpPr txBox="1">
            <a:spLocks/>
          </p:cNvSpPr>
          <p:nvPr/>
        </p:nvSpPr>
        <p:spPr>
          <a:xfrm>
            <a:off x="0" y="0"/>
            <a:ext cx="8229600" cy="9286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NOCHE EN BLANCO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VISITAS A HITOS HISTORICOS .PNG"/>
          <p:cNvPicPr>
            <a:picLocks noChangeAspect="1"/>
          </p:cNvPicPr>
          <p:nvPr/>
        </p:nvPicPr>
        <p:blipFill>
          <a:blip r:embed="rId2"/>
          <a:stretch>
            <a:fillRect/>
          </a:stretch>
        </p:blipFill>
        <p:spPr>
          <a:xfrm>
            <a:off x="0" y="1142984"/>
            <a:ext cx="6856842" cy="3855046"/>
          </a:xfrm>
          <a:prstGeom prst="rect">
            <a:avLst/>
          </a:prstGeom>
        </p:spPr>
      </p:pic>
      <p:pic>
        <p:nvPicPr>
          <p:cNvPr id="7" name="3 Marcador de contenido" descr="IDIOMAS RECORRIDOS Y ACCESIBILIDAD DE LA APP.PNG"/>
          <p:cNvPicPr>
            <a:picLocks noChangeAspect="1"/>
          </p:cNvPicPr>
          <p:nvPr/>
        </p:nvPicPr>
        <p:blipFill>
          <a:blip r:embed="rId3"/>
          <a:stretch>
            <a:fillRect/>
          </a:stretch>
        </p:blipFill>
        <p:spPr>
          <a:xfrm>
            <a:off x="3857620" y="1142984"/>
            <a:ext cx="5286380" cy="3357562"/>
          </a:xfrm>
          <a:prstGeom prst="rect">
            <a:avLst/>
          </a:prstGeom>
        </p:spPr>
      </p:pic>
      <p:pic>
        <p:nvPicPr>
          <p:cNvPr id="5" name="4 Marcador de contenido" descr="Logotipo La Laguna Inclusiva.png"/>
          <p:cNvPicPr>
            <a:picLocks noChangeAspect="1"/>
          </p:cNvPicPr>
          <p:nvPr/>
        </p:nvPicPr>
        <p:blipFill>
          <a:blip r:embed="rId4" cstate="print"/>
          <a:stretch>
            <a:fillRect/>
          </a:stretch>
        </p:blipFill>
        <p:spPr>
          <a:xfrm>
            <a:off x="8143900" y="4714884"/>
            <a:ext cx="1000100" cy="1857388"/>
          </a:xfrm>
          <a:prstGeom prst="rect">
            <a:avLst/>
          </a:prstGeom>
        </p:spPr>
      </p:pic>
      <p:sp>
        <p:nvSpPr>
          <p:cNvPr id="8" name="7 Llamada rectangular"/>
          <p:cNvSpPr/>
          <p:nvPr/>
        </p:nvSpPr>
        <p:spPr>
          <a:xfrm>
            <a:off x="0" y="4929198"/>
            <a:ext cx="8143868" cy="1928802"/>
          </a:xfrm>
          <a:prstGeom prst="wedgeRectCallout">
            <a:avLst>
              <a:gd name="adj1" fmla="val -20902"/>
              <a:gd name="adj2" fmla="val 495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dirty="0" smtClean="0"/>
          </a:p>
          <a:p>
            <a:pPr algn="just"/>
            <a:r>
              <a:rPr lang="es-ES_tradnl" b="1" dirty="0" smtClean="0"/>
              <a:t>El Grupo de Ciudades Patrimonio de la Humanidad de España, a la que La Laguna pertenece,  ha puesto en marcha el proyecto </a:t>
            </a:r>
            <a:r>
              <a:rPr lang="es-ES_tradnl" b="1" dirty="0" err="1" smtClean="0"/>
              <a:t>Áppside</a:t>
            </a:r>
            <a:r>
              <a:rPr lang="es-ES_tradnl" b="1" dirty="0" smtClean="0"/>
              <a:t>, para impulsar la accesibilidad de sus atractivos culturales y turísticos a  personas con discapacidad.	</a:t>
            </a:r>
          </a:p>
          <a:p>
            <a:pPr algn="just"/>
            <a:r>
              <a:rPr lang="es-ES_tradnl" b="1" dirty="0" smtClean="0"/>
              <a:t>Esta iniciativa consiste en la elaboración de una </a:t>
            </a:r>
            <a:r>
              <a:rPr lang="es-ES_tradnl" b="1" dirty="0" err="1" smtClean="0"/>
              <a:t>app</a:t>
            </a:r>
            <a:r>
              <a:rPr lang="es-ES_tradnl" b="1" dirty="0" smtClean="0"/>
              <a:t> accesible para los sistemas operativos </a:t>
            </a:r>
            <a:r>
              <a:rPr lang="es-ES_tradnl" b="1" dirty="0" err="1" smtClean="0"/>
              <a:t>Android</a:t>
            </a:r>
            <a:r>
              <a:rPr lang="es-ES_tradnl" b="1" dirty="0" smtClean="0"/>
              <a:t> e </a:t>
            </a:r>
            <a:r>
              <a:rPr lang="es-ES_tradnl" b="1" dirty="0" err="1" smtClean="0"/>
              <a:t>iOs</a:t>
            </a:r>
            <a:r>
              <a:rPr lang="es-ES_tradnl" b="1" dirty="0" smtClean="0"/>
              <a:t> con 20 recursos culturales para  garantizar que las personas con discapacidad puedan disfrutar del turismo cultural. </a:t>
            </a:r>
            <a:endParaRPr lang="es-ES" b="1" dirty="0" smtClean="0"/>
          </a:p>
          <a:p>
            <a:pPr algn="just"/>
            <a:endParaRPr lang="es-ES" dirty="0">
              <a:solidFill>
                <a:schemeClr val="bg1"/>
              </a:solidFill>
            </a:endParaRPr>
          </a:p>
        </p:txBody>
      </p:sp>
      <p:pic>
        <p:nvPicPr>
          <p:cNvPr id="10" name="9 Imagen" descr="patrocinadores de la APP FUNDACION ORANGE Y GVAM.PNG"/>
          <p:cNvPicPr>
            <a:picLocks noChangeAspect="1"/>
          </p:cNvPicPr>
          <p:nvPr/>
        </p:nvPicPr>
        <p:blipFill>
          <a:blip r:embed="rId5" cstate="print"/>
          <a:stretch>
            <a:fillRect/>
          </a:stretch>
        </p:blipFill>
        <p:spPr>
          <a:xfrm>
            <a:off x="2428860" y="3929066"/>
            <a:ext cx="1516010" cy="852329"/>
          </a:xfrm>
          <a:prstGeom prst="rect">
            <a:avLst/>
          </a:prstGeom>
        </p:spPr>
      </p:pic>
      <p:sp>
        <p:nvSpPr>
          <p:cNvPr id="11"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PROYECTO</a:t>
            </a:r>
            <a:r>
              <a:rPr kumimoji="0" lang="es-ES" sz="3200" b="1" i="0" u="none" strike="noStrike" kern="1200" cap="none" spc="0" normalizeH="0" noProof="0" dirty="0" smtClean="0">
                <a:ln>
                  <a:noFill/>
                </a:ln>
                <a:solidFill>
                  <a:srgbClr val="7030A0"/>
                </a:solidFill>
                <a:effectLst/>
                <a:uLnTx/>
                <a:uFillTx/>
                <a:latin typeface="+mj-lt"/>
                <a:ea typeface="+mj-ea"/>
                <a:cs typeface="+mj-cs"/>
              </a:rPr>
              <a:t> ÁPPSIDE: APP ACCESIBLE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VISITAS A HITOS HISTORICOS .PNG"/>
          <p:cNvPicPr>
            <a:picLocks noChangeAspect="1"/>
          </p:cNvPicPr>
          <p:nvPr/>
        </p:nvPicPr>
        <p:blipFill>
          <a:blip r:embed="rId2"/>
          <a:stretch>
            <a:fillRect/>
          </a:stretch>
        </p:blipFill>
        <p:spPr>
          <a:xfrm>
            <a:off x="0" y="3357562"/>
            <a:ext cx="6226112" cy="3500438"/>
          </a:xfrm>
          <a:prstGeom prst="rect">
            <a:avLst/>
          </a:prstGeom>
        </p:spPr>
      </p:pic>
      <p:pic>
        <p:nvPicPr>
          <p:cNvPr id="8" name="7 Imagen" descr="captura de la app que indica signoguías y audiodescripción.png"/>
          <p:cNvPicPr>
            <a:picLocks noChangeAspect="1"/>
          </p:cNvPicPr>
          <p:nvPr/>
        </p:nvPicPr>
        <p:blipFill>
          <a:blip r:embed="rId3"/>
          <a:stretch>
            <a:fillRect/>
          </a:stretch>
        </p:blipFill>
        <p:spPr>
          <a:xfrm>
            <a:off x="0" y="1357298"/>
            <a:ext cx="5844919" cy="3286124"/>
          </a:xfrm>
          <a:prstGeom prst="rect">
            <a:avLst/>
          </a:prstGeom>
        </p:spPr>
      </p:pic>
      <p:pic>
        <p:nvPicPr>
          <p:cNvPr id="10" name="3 Marcador de contenido" descr="IDIOMAS RECORRIDOS Y ACCESIBILIDAD DE LA APP.PNG"/>
          <p:cNvPicPr>
            <a:picLocks noChangeAspect="1"/>
          </p:cNvPicPr>
          <p:nvPr/>
        </p:nvPicPr>
        <p:blipFill>
          <a:blip r:embed="rId4" cstate="print"/>
          <a:stretch>
            <a:fillRect/>
          </a:stretch>
        </p:blipFill>
        <p:spPr>
          <a:xfrm>
            <a:off x="4357686" y="1357298"/>
            <a:ext cx="4786314" cy="3039953"/>
          </a:xfrm>
          <a:prstGeom prst="rect">
            <a:avLst/>
          </a:prstGeom>
        </p:spPr>
      </p:pic>
      <p:sp>
        <p:nvSpPr>
          <p:cNvPr id="13" name="12 Llamada rectangular"/>
          <p:cNvSpPr/>
          <p:nvPr/>
        </p:nvSpPr>
        <p:spPr>
          <a:xfrm>
            <a:off x="0" y="4429132"/>
            <a:ext cx="8358214" cy="1143008"/>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b="1" dirty="0" smtClean="0"/>
          </a:p>
          <a:p>
            <a:pPr algn="just"/>
            <a:r>
              <a:rPr lang="es-ES_tradnl" b="1" dirty="0" smtClean="0"/>
              <a:t>Estas '</a:t>
            </a:r>
            <a:r>
              <a:rPr lang="es-ES_tradnl" b="1" dirty="0" err="1" smtClean="0"/>
              <a:t>apps</a:t>
            </a:r>
            <a:r>
              <a:rPr lang="es-ES_tradnl" b="1" dirty="0" smtClean="0"/>
              <a:t>' incluyen </a:t>
            </a:r>
            <a:r>
              <a:rPr lang="es-ES_tradnl" b="1" dirty="0" err="1" smtClean="0"/>
              <a:t>audioguías</a:t>
            </a:r>
            <a:r>
              <a:rPr lang="es-ES_tradnl" b="1" dirty="0" smtClean="0"/>
              <a:t> con </a:t>
            </a:r>
            <a:r>
              <a:rPr lang="es-ES_tradnl" b="1" dirty="0" err="1" smtClean="0"/>
              <a:t>audiodescripciones</a:t>
            </a:r>
            <a:r>
              <a:rPr lang="es-ES_tradnl" b="1" dirty="0" smtClean="0"/>
              <a:t> para personas con discapacidad visual y </a:t>
            </a:r>
            <a:r>
              <a:rPr lang="es-ES_tradnl" b="1" dirty="0" err="1" smtClean="0"/>
              <a:t>signoguías</a:t>
            </a:r>
            <a:r>
              <a:rPr lang="es-ES_tradnl" b="1" dirty="0" smtClean="0"/>
              <a:t> con  vídeos con subtítulos y  en lengua de signos española dirigido a las personas sordas, para esta última se ha firmado un convenio paralelo con Fundación CNSE (Confederación Estatal de Personas Sordas). </a:t>
            </a:r>
            <a:endParaRPr lang="es-ES" b="1" dirty="0" smtClean="0"/>
          </a:p>
          <a:p>
            <a:pPr algn="just"/>
            <a:endParaRPr lang="es-ES" dirty="0">
              <a:solidFill>
                <a:schemeClr val="bg1"/>
              </a:solidFill>
            </a:endParaRPr>
          </a:p>
        </p:txBody>
      </p:sp>
      <p:pic>
        <p:nvPicPr>
          <p:cNvPr id="14" name="13 Imagen" descr="patrocinadores de la APP FUNDACION ORANGE Y GVAM.PNG"/>
          <p:cNvPicPr>
            <a:picLocks noChangeAspect="1"/>
          </p:cNvPicPr>
          <p:nvPr/>
        </p:nvPicPr>
        <p:blipFill>
          <a:blip r:embed="rId5" cstate="print"/>
          <a:stretch>
            <a:fillRect/>
          </a:stretch>
        </p:blipFill>
        <p:spPr>
          <a:xfrm>
            <a:off x="1785918" y="3000372"/>
            <a:ext cx="1817573" cy="1021874"/>
          </a:xfrm>
          <a:prstGeom prst="rect">
            <a:avLst/>
          </a:prstGeom>
        </p:spPr>
      </p:pic>
      <p:pic>
        <p:nvPicPr>
          <p:cNvPr id="15" name="14 Imagen" descr="Logotipo La Laguna Inclusiva.png"/>
          <p:cNvPicPr>
            <a:picLocks noChangeAspect="1"/>
          </p:cNvPicPr>
          <p:nvPr/>
        </p:nvPicPr>
        <p:blipFill>
          <a:blip r:embed="rId6" cstate="print"/>
          <a:stretch>
            <a:fillRect/>
          </a:stretch>
        </p:blipFill>
        <p:spPr>
          <a:xfrm>
            <a:off x="3571868" y="2857496"/>
            <a:ext cx="722247" cy="1500246"/>
          </a:xfrm>
          <a:prstGeom prst="rect">
            <a:avLst/>
          </a:prstGeom>
        </p:spPr>
      </p:pic>
      <p:sp>
        <p:nvSpPr>
          <p:cNvPr id="16" name="15 Flecha izquierda"/>
          <p:cNvSpPr/>
          <p:nvPr/>
        </p:nvSpPr>
        <p:spPr>
          <a:xfrm>
            <a:off x="1571604" y="2643182"/>
            <a:ext cx="1428760" cy="428628"/>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PROYECTO</a:t>
            </a:r>
            <a:r>
              <a:rPr kumimoji="0" lang="es-ES" sz="3200" b="1" i="0" u="none" strike="noStrike" kern="1200" cap="none" spc="0" normalizeH="0" noProof="0" dirty="0" smtClean="0">
                <a:ln>
                  <a:noFill/>
                </a:ln>
                <a:solidFill>
                  <a:srgbClr val="7030A0"/>
                </a:solidFill>
                <a:effectLst/>
                <a:uLnTx/>
                <a:uFillTx/>
                <a:latin typeface="+mj-lt"/>
                <a:ea typeface="+mj-ea"/>
                <a:cs typeface="+mj-cs"/>
              </a:rPr>
              <a:t> ÁPPSIDE: APP ACCESIBLE QUE INCLUYE  AUDIOGUÍAS Y SIGNOGUÍAS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143768" y="1214422"/>
            <a:ext cx="1426008" cy="2643182"/>
          </a:xfrm>
          <a:prstGeom prst="rect">
            <a:avLst/>
          </a:prstGeom>
        </p:spPr>
      </p:pic>
      <p:pic>
        <p:nvPicPr>
          <p:cNvPr id="2051" name="Picture 3" descr="C:\Users\W10\Desktop\ALEX Y MÍAS 2012\Para Guada Fotos numeradas\todo canva\B.c 3 Esvisual principal.png"/>
          <p:cNvPicPr>
            <a:picLocks noGrp="1" noChangeAspect="1" noChangeArrowheads="1"/>
          </p:cNvPicPr>
          <p:nvPr>
            <p:ph idx="1"/>
          </p:nvPr>
        </p:nvPicPr>
        <p:blipFill>
          <a:blip r:embed="rId3"/>
          <a:srcRect/>
          <a:stretch>
            <a:fillRect/>
          </a:stretch>
        </p:blipFill>
        <p:spPr bwMode="auto">
          <a:xfrm>
            <a:off x="285720" y="785794"/>
            <a:ext cx="6627416" cy="5555749"/>
          </a:xfrm>
          <a:prstGeom prst="rect">
            <a:avLst/>
          </a:prstGeom>
          <a:noFill/>
        </p:spPr>
      </p:pic>
      <p:sp>
        <p:nvSpPr>
          <p:cNvPr id="6" name="5 Llamada rectangular"/>
          <p:cNvSpPr/>
          <p:nvPr/>
        </p:nvSpPr>
        <p:spPr>
          <a:xfrm>
            <a:off x="214282" y="4714884"/>
            <a:ext cx="8072462" cy="2143116"/>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dirty="0" smtClean="0"/>
          </a:p>
          <a:p>
            <a:pPr algn="just"/>
            <a:r>
              <a:rPr lang="es-ES_tradnl" b="1" dirty="0" smtClean="0"/>
              <a:t>El Ayuntamiento de La Laguna  ofrece el servicio de </a:t>
            </a:r>
            <a:r>
              <a:rPr lang="es-ES_tradnl" b="1" dirty="0" err="1" smtClean="0"/>
              <a:t>videointerpretación</a:t>
            </a:r>
            <a:r>
              <a:rPr lang="es-ES_tradnl" b="1" dirty="0" smtClean="0"/>
              <a:t>  con el objetivo de mejorar la accesibilidad de los servicios que presta a las personas sordas  y  dar respuesta a las necesidades de comunicación que surgen en las diferentes gestiones administrativas (obtener información de becas de estudio, pagar impuestos, matricularse en un curso, </a:t>
            </a:r>
            <a:r>
              <a:rPr lang="es-ES_tradnl" b="1" dirty="0" err="1" smtClean="0"/>
              <a:t>etc</a:t>
            </a:r>
            <a:r>
              <a:rPr lang="es-ES_tradnl" b="1" dirty="0" smtClean="0"/>
              <a:t>). Este servicio permite la comunicación entre personas sordas y oyentes en tiempo real, a través de un video-intérprete que realiza  el servicio de signado en lengua de signos solicitada por cada persona usuaria.  </a:t>
            </a:r>
            <a:endParaRPr lang="es-ES" b="1" dirty="0" smtClean="0"/>
          </a:p>
          <a:p>
            <a:pPr algn="just"/>
            <a:endParaRPr lang="es-ES" dirty="0">
              <a:solidFill>
                <a:schemeClr val="bg1"/>
              </a:solidFill>
            </a:endParaRPr>
          </a:p>
        </p:txBody>
      </p:sp>
      <p:sp>
        <p:nvSpPr>
          <p:cNvPr id="7" name="1 Título"/>
          <p:cNvSpPr txBox="1">
            <a:spLocks noGrp="1"/>
          </p:cNvSpPr>
          <p:nvPr>
            <p:ph type="title"/>
          </p:nvPr>
        </p:nvSpPr>
        <p:spPr>
          <a:prstGeom prst="rect">
            <a:avLst/>
          </a:prstGeom>
        </p:spPr>
        <p:txBody>
          <a:bodyPr vert="horz" lIns="91440" tIns="45720" rIns="91440" bIns="45720" rtlCol="0" anchor="ctr">
            <a:normAutofit fontScale="90000"/>
          </a:bodyPr>
          <a:lstStyle/>
          <a:p>
            <a:pPr>
              <a:defRPr/>
            </a:pPr>
            <a:r>
              <a:rPr lang="es-ES" sz="3200" b="1" dirty="0" smtClean="0">
                <a:solidFill>
                  <a:srgbClr val="7030A0"/>
                </a:solidFill>
              </a:rPr>
              <a:t>SERVCIO DE  ESVISUAL PARA PERSONAS SORDAS</a:t>
            </a:r>
            <a:r>
              <a:rPr lang="es-ES" sz="3200" b="1" dirty="0" smtClean="0">
                <a:solidFill>
                  <a:srgbClr val="002060"/>
                </a:solidFill>
              </a:rPr>
              <a:t/>
            </a:r>
            <a:br>
              <a:rPr lang="es-ES" sz="3200" b="1" dirty="0" smtClean="0">
                <a:solidFill>
                  <a:srgbClr val="002060"/>
                </a:solidFill>
              </a:rPr>
            </a:br>
            <a:r>
              <a:rPr kumimoji="0" lang="es-ES" sz="3200" b="1" i="0" u="none" strike="noStrike" kern="1200" cap="none" spc="0" normalizeH="0" noProof="0" dirty="0" smtClean="0">
                <a:ln>
                  <a:noFill/>
                </a:ln>
                <a:solidFill>
                  <a:srgbClr val="7030A0"/>
                </a:solidFill>
                <a:effectLst/>
                <a:uLnTx/>
                <a:uFillTx/>
                <a:latin typeface="+mj-lt"/>
                <a:ea typeface="+mj-ea"/>
                <a:cs typeface="+mj-cs"/>
              </a:rPr>
              <a:t>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215206" y="1142984"/>
            <a:ext cx="1426008" cy="2643182"/>
          </a:xfrm>
          <a:prstGeom prst="rect">
            <a:avLst/>
          </a:prstGeom>
        </p:spPr>
      </p:pic>
      <p:pic>
        <p:nvPicPr>
          <p:cNvPr id="4098" name="Picture 2" descr="C:\Users\W10\Desktop\ALEX Y MÍAS 2012\Para Guada Fotos numeradas\todo canva\B.c. 4 Servicio lengua de signos.png"/>
          <p:cNvPicPr>
            <a:picLocks noChangeAspect="1" noChangeArrowheads="1"/>
          </p:cNvPicPr>
          <p:nvPr/>
        </p:nvPicPr>
        <p:blipFill>
          <a:blip r:embed="rId3"/>
          <a:srcRect/>
          <a:stretch>
            <a:fillRect/>
          </a:stretch>
        </p:blipFill>
        <p:spPr bwMode="auto">
          <a:xfrm>
            <a:off x="357158" y="714356"/>
            <a:ext cx="6619890" cy="5549440"/>
          </a:xfrm>
          <a:prstGeom prst="rect">
            <a:avLst/>
          </a:prstGeom>
          <a:noFill/>
        </p:spPr>
      </p:pic>
      <p:sp>
        <p:nvSpPr>
          <p:cNvPr id="7" name="6 Llamada rectangular"/>
          <p:cNvSpPr/>
          <p:nvPr/>
        </p:nvSpPr>
        <p:spPr>
          <a:xfrm>
            <a:off x="214282" y="5000636"/>
            <a:ext cx="8072462" cy="1857364"/>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b="1" dirty="0" smtClean="0"/>
              <a:t>Mediante esta iniciativa se presta el servicio  de acompañamiento y signado de LSE  (lengua de signos española) a las personas sordas a los diferentes servicios municipales (gestiones administrativas)   y el servicio de signado de LSE (lengua de signos española) en los eventos institucionales, con objeto de acercar el colectivo de personas sordas la dinámica de la vida municipal (plenos, ruedas de prensa, eventos culturales...).</a:t>
            </a:r>
            <a:endParaRPr lang="es-ES" dirty="0">
              <a:solidFill>
                <a:schemeClr val="bg1"/>
              </a:solidFill>
            </a:endParaRPr>
          </a:p>
        </p:txBody>
      </p:sp>
      <p:sp>
        <p:nvSpPr>
          <p:cNvPr id="8" name="1 Título"/>
          <p:cNvSpPr txBox="1">
            <a:spLocks/>
          </p:cNvSpPr>
          <p:nvPr/>
        </p:nvSpPr>
        <p:spPr>
          <a:xfrm>
            <a:off x="214282" y="285728"/>
            <a:ext cx="8482042" cy="1212872"/>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SERVCIO DE LENGUA</a:t>
            </a:r>
            <a:r>
              <a:rPr kumimoji="0" lang="es-ES" sz="3200" b="1" i="0" u="none" strike="noStrike" kern="1200" cap="none" spc="0" normalizeH="0" noProof="0" dirty="0" smtClean="0">
                <a:ln>
                  <a:noFill/>
                </a:ln>
                <a:solidFill>
                  <a:srgbClr val="7030A0"/>
                </a:solidFill>
                <a:effectLst/>
                <a:uLnTx/>
                <a:uFillTx/>
                <a:latin typeface="+mj-lt"/>
                <a:ea typeface="+mj-ea"/>
                <a:cs typeface="+mj-cs"/>
              </a:rPr>
              <a:t> DE SIGNOS </a:t>
            </a:r>
            <a:r>
              <a:rPr kumimoji="0" lang="es-ES" sz="3200" b="1" i="0" u="none" strike="noStrike" kern="1200" cap="none" spc="0" normalizeH="0" baseline="0" noProof="0" dirty="0" smtClean="0">
                <a:ln>
                  <a:noFill/>
                </a:ln>
                <a:solidFill>
                  <a:srgbClr val="7030A0"/>
                </a:solidFill>
                <a:effectLst/>
                <a:uLnTx/>
                <a:uFillTx/>
                <a:latin typeface="+mj-lt"/>
                <a:ea typeface="+mj-ea"/>
                <a:cs typeface="+mj-cs"/>
              </a:rPr>
              <a:t>PARA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PERSONAS SORDAS</a:t>
            </a:r>
            <a:r>
              <a:rPr kumimoji="0" lang="es-ES" sz="3200" b="1" i="0" u="none" strike="noStrike" kern="1200" cap="none" spc="0" normalizeH="0" baseline="0" noProof="0" dirty="0" smtClean="0">
                <a:ln>
                  <a:noFill/>
                </a:ln>
                <a:solidFill>
                  <a:srgbClr val="002060"/>
                </a:solidFill>
                <a:effectLst/>
                <a:uLnTx/>
                <a:uFillTx/>
                <a:latin typeface="+mj-lt"/>
                <a:ea typeface="+mj-ea"/>
                <a:cs typeface="+mj-cs"/>
              </a:rPr>
              <a:t/>
            </a:r>
            <a:br>
              <a:rPr kumimoji="0" lang="es-ES" sz="3200" b="1" i="0" u="none" strike="noStrike" kern="1200" cap="none" spc="0" normalizeH="0" baseline="0" noProof="0" dirty="0" smtClean="0">
                <a:ln>
                  <a:noFill/>
                </a:ln>
                <a:solidFill>
                  <a:srgbClr val="002060"/>
                </a:solidFill>
                <a:effectLst/>
                <a:uLnTx/>
                <a:uFillTx/>
                <a:latin typeface="+mj-lt"/>
                <a:ea typeface="+mj-ea"/>
                <a:cs typeface="+mj-cs"/>
              </a:rPr>
            </a:br>
            <a:r>
              <a:rPr kumimoji="0" lang="es-ES" sz="3200" b="1" i="0" u="none" strike="noStrike" kern="1200" cap="none" spc="0" normalizeH="0" baseline="0" noProof="0" dirty="0" smtClean="0">
                <a:ln>
                  <a:noFill/>
                </a:ln>
                <a:solidFill>
                  <a:srgbClr val="7030A0"/>
                </a:solidFill>
                <a:effectLst/>
                <a:uLnTx/>
                <a:uFillTx/>
                <a:latin typeface="+mj-lt"/>
                <a:ea typeface="+mj-ea"/>
                <a:cs typeface="+mj-cs"/>
              </a:rPr>
              <a:t>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9" name="8 Imagen" descr="firma del convenio entre Fasican y Ayuntamiento de La Laguna.jpg"/>
          <p:cNvPicPr>
            <a:picLocks noChangeAspect="1"/>
          </p:cNvPicPr>
          <p:nvPr/>
        </p:nvPicPr>
        <p:blipFill>
          <a:blip r:embed="rId4" cstate="print"/>
          <a:stretch>
            <a:fillRect/>
          </a:stretch>
        </p:blipFill>
        <p:spPr>
          <a:xfrm>
            <a:off x="928662" y="2357430"/>
            <a:ext cx="1928826" cy="129785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500570"/>
            <a:ext cx="9144000" cy="2357430"/>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643446"/>
            <a:ext cx="9144000" cy="2214554"/>
          </a:xfrm>
          <a:prstGeom prst="rect">
            <a:avLst/>
          </a:prstGeom>
        </p:spPr>
        <p:txBody>
          <a:bodyPr vert="horz" lIns="91440" tIns="45720" rIns="91440" bIns="45720" rtlCol="0" anchor="ctr">
            <a:noAutofit/>
          </a:bodyPr>
          <a:lstStyle/>
          <a:p>
            <a:endParaRPr lang="es-ES" sz="1600" b="1" dirty="0" smtClean="0">
              <a:solidFill>
                <a:schemeClr val="bg1"/>
              </a:solidFill>
            </a:endParaRPr>
          </a:p>
          <a:p>
            <a:endParaRPr lang="es-ES" sz="1600" b="1" dirty="0" smtClean="0">
              <a:solidFill>
                <a:schemeClr val="bg1"/>
              </a:solidFill>
            </a:endParaRPr>
          </a:p>
          <a:p>
            <a:r>
              <a:rPr lang="es-ES" b="1" dirty="0" smtClean="0">
                <a:solidFill>
                  <a:schemeClr val="bg1"/>
                </a:solidFill>
              </a:rPr>
              <a:t>El área </a:t>
            </a:r>
            <a:r>
              <a:rPr lang="es-ES" b="1" dirty="0" smtClean="0">
                <a:solidFill>
                  <a:schemeClr val="bg1"/>
                </a:solidFill>
              </a:rPr>
              <a:t>de Bienestar Social </a:t>
            </a:r>
            <a:r>
              <a:rPr lang="es-ES" b="1" dirty="0" smtClean="0">
                <a:solidFill>
                  <a:schemeClr val="bg1"/>
                </a:solidFill>
              </a:rPr>
              <a:t> </a:t>
            </a:r>
            <a:r>
              <a:rPr lang="es-ES" b="1" dirty="0" smtClean="0">
                <a:solidFill>
                  <a:schemeClr val="bg1"/>
                </a:solidFill>
              </a:rPr>
              <a:t>con </a:t>
            </a:r>
            <a:r>
              <a:rPr lang="es-ES" b="1" dirty="0" smtClean="0">
                <a:solidFill>
                  <a:schemeClr val="bg1"/>
                </a:solidFill>
              </a:rPr>
              <a:t>la colaboración del Colegio Oficial de Psicología de Santa Cruz de Tenerife,  ha ofrecido desde el </a:t>
            </a:r>
            <a:r>
              <a:rPr lang="es-ES" b="1" dirty="0" smtClean="0">
                <a:solidFill>
                  <a:schemeClr val="bg1"/>
                </a:solidFill>
              </a:rPr>
              <a:t>inicio y durante  </a:t>
            </a:r>
            <a:r>
              <a:rPr lang="es-ES" b="1" dirty="0" smtClean="0">
                <a:solidFill>
                  <a:schemeClr val="bg1"/>
                </a:solidFill>
              </a:rPr>
              <a:t>la pandemia </a:t>
            </a:r>
            <a:r>
              <a:rPr lang="es-ES" b="1" dirty="0" smtClean="0">
                <a:solidFill>
                  <a:schemeClr val="bg1"/>
                </a:solidFill>
              </a:rPr>
              <a:t>el </a:t>
            </a:r>
            <a:r>
              <a:rPr lang="es-ES" b="1" dirty="0" smtClean="0">
                <a:solidFill>
                  <a:schemeClr val="bg1"/>
                </a:solidFill>
              </a:rPr>
              <a:t>Servicio Municipal Gratuito de Atención Psicológica, el cual ofrece apoyo profesional a los vecinos y vecinas de La Laguna que </a:t>
            </a:r>
            <a:r>
              <a:rPr lang="es-ES" b="1" dirty="0" smtClean="0">
                <a:solidFill>
                  <a:schemeClr val="bg1"/>
                </a:solidFill>
              </a:rPr>
              <a:t>se encontraran </a:t>
            </a:r>
            <a:r>
              <a:rPr lang="es-ES" b="1" dirty="0" smtClean="0">
                <a:solidFill>
                  <a:schemeClr val="bg1"/>
                </a:solidFill>
              </a:rPr>
              <a:t> </a:t>
            </a:r>
            <a:r>
              <a:rPr lang="es-ES" b="1" dirty="0" smtClean="0">
                <a:solidFill>
                  <a:schemeClr val="bg1"/>
                </a:solidFill>
              </a:rPr>
              <a:t>atravesando dificultades anímicas y psicológicas derivadas de </a:t>
            </a:r>
            <a:r>
              <a:rPr lang="es-ES" b="1" dirty="0" smtClean="0">
                <a:solidFill>
                  <a:schemeClr val="bg1"/>
                </a:solidFill>
              </a:rPr>
              <a:t>la crisis sanitaria.</a:t>
            </a:r>
            <a:r>
              <a:rPr lang="es-ES" b="1" dirty="0" smtClean="0">
                <a:solidFill>
                  <a:schemeClr val="bg1"/>
                </a:solidFill>
              </a:rPr>
              <a:t>  A su vez, ha </a:t>
            </a:r>
            <a:r>
              <a:rPr lang="es-ES" b="1" dirty="0" smtClean="0">
                <a:solidFill>
                  <a:schemeClr val="bg1"/>
                </a:solidFill>
              </a:rPr>
              <a:t>reforzado </a:t>
            </a:r>
            <a:r>
              <a:rPr lang="es-ES" b="1" dirty="0" smtClean="0">
                <a:solidFill>
                  <a:schemeClr val="bg1"/>
                </a:solidFill>
              </a:rPr>
              <a:t>este servicio con </a:t>
            </a:r>
            <a:r>
              <a:rPr lang="es-ES" b="1" dirty="0" smtClean="0">
                <a:solidFill>
                  <a:schemeClr val="bg1"/>
                </a:solidFill>
              </a:rPr>
              <a:t>la incorporación de intérpretes de lengua de signos, a fin de atender a las personas sordas </a:t>
            </a:r>
            <a:r>
              <a:rPr lang="es-ES" b="1" dirty="0" err="1" smtClean="0">
                <a:solidFill>
                  <a:schemeClr val="bg1"/>
                </a:solidFill>
              </a:rPr>
              <a:t>signantes</a:t>
            </a:r>
            <a:r>
              <a:rPr lang="es-ES" b="1" dirty="0" smtClean="0">
                <a:solidFill>
                  <a:schemeClr val="bg1"/>
                </a:solidFill>
              </a:rPr>
              <a:t> que requieran este servicio, el cual se </a:t>
            </a:r>
            <a:r>
              <a:rPr lang="es-ES" b="1" dirty="0" smtClean="0">
                <a:solidFill>
                  <a:schemeClr val="bg1"/>
                </a:solidFill>
              </a:rPr>
              <a:t>ha realizado a </a:t>
            </a:r>
            <a:r>
              <a:rPr lang="es-ES" b="1" dirty="0" smtClean="0">
                <a:solidFill>
                  <a:schemeClr val="bg1"/>
                </a:solidFill>
              </a:rPr>
              <a:t>través de </a:t>
            </a:r>
            <a:r>
              <a:rPr lang="es-ES" b="1" dirty="0" err="1" smtClean="0">
                <a:solidFill>
                  <a:schemeClr val="bg1"/>
                </a:solidFill>
              </a:rPr>
              <a:t>videollamada</a:t>
            </a:r>
            <a:r>
              <a:rPr lang="es-ES" b="1" dirty="0" smtClean="0">
                <a:solidFill>
                  <a:schemeClr val="bg1"/>
                </a:solidFill>
              </a:rPr>
              <a:t> </a:t>
            </a:r>
            <a:r>
              <a:rPr lang="es-ES" b="1" dirty="0" err="1" smtClean="0">
                <a:solidFill>
                  <a:schemeClr val="bg1"/>
                </a:solidFill>
              </a:rPr>
              <a:t>Esvisual</a:t>
            </a:r>
            <a:r>
              <a:rPr lang="es-ES" b="1" dirty="0" smtClean="0">
                <a:solidFill>
                  <a:schemeClr val="bg1"/>
                </a:solidFill>
              </a:rPr>
              <a:t>, siendo </a:t>
            </a:r>
            <a:r>
              <a:rPr lang="es-ES" b="1" dirty="0" smtClean="0">
                <a:solidFill>
                  <a:schemeClr val="bg1"/>
                </a:solidFill>
              </a:rPr>
              <a:t>un </a:t>
            </a:r>
            <a:r>
              <a:rPr lang="es-ES" b="1" dirty="0" smtClean="0">
                <a:solidFill>
                  <a:schemeClr val="bg1"/>
                </a:solidFill>
              </a:rPr>
              <a:t>método pionero en Canarias y España en  </a:t>
            </a:r>
            <a:r>
              <a:rPr lang="es-ES" b="1" dirty="0" smtClean="0">
                <a:solidFill>
                  <a:schemeClr val="bg1"/>
                </a:solidFill>
              </a:rPr>
              <a:t>este tipo de </a:t>
            </a:r>
            <a:r>
              <a:rPr lang="es-ES" b="1" dirty="0" smtClean="0">
                <a:solidFill>
                  <a:schemeClr val="bg1"/>
                </a:solidFill>
              </a:rPr>
              <a:t>servicios. </a:t>
            </a:r>
            <a:endParaRPr lang="es-ES" dirty="0" smtClean="0">
              <a:solidFill>
                <a:schemeClr val="bg1"/>
              </a:solidFill>
            </a:endParaRPr>
          </a:p>
          <a:p>
            <a:r>
              <a:rPr lang="es-ES" sz="1600" b="1" dirty="0" smtClean="0">
                <a:solidFill>
                  <a:schemeClr val="bg1"/>
                </a:solidFill>
              </a:rPr>
              <a:t> </a:t>
            </a:r>
            <a:endParaRPr lang="es-ES" sz="1600" dirty="0" smtClean="0">
              <a:solidFill>
                <a:schemeClr val="bg1"/>
              </a:solidFill>
            </a:endParaRPr>
          </a:p>
          <a:p>
            <a:r>
              <a:rPr lang="es-ES" sz="1600" b="1" dirty="0" smtClean="0">
                <a:solidFill>
                  <a:schemeClr val="bg1"/>
                </a:solidFill>
              </a:rPr>
              <a:t> </a:t>
            </a:r>
            <a:endParaRPr lang="es-ES" sz="1600" dirty="0" smtClean="0">
              <a:solidFill>
                <a:schemeClr val="bg1"/>
              </a:solidFill>
            </a:endParaRPr>
          </a:p>
        </p:txBody>
      </p:sp>
      <p:pic>
        <p:nvPicPr>
          <p:cNvPr id="11" name="10 Imagen" descr="Logotipo La Laguna Inclusiva.png"/>
          <p:cNvPicPr>
            <a:picLocks noChangeAspect="1"/>
          </p:cNvPicPr>
          <p:nvPr/>
        </p:nvPicPr>
        <p:blipFill>
          <a:blip r:embed="rId2" cstate="print"/>
          <a:stretch>
            <a:fillRect/>
          </a:stretch>
        </p:blipFill>
        <p:spPr>
          <a:xfrm>
            <a:off x="7643834" y="857232"/>
            <a:ext cx="1285852" cy="2670960"/>
          </a:xfrm>
          <a:prstGeom prst="rect">
            <a:avLst/>
          </a:prstGeom>
        </p:spPr>
      </p:pic>
      <p:sp>
        <p:nvSpPr>
          <p:cNvPr id="8" name="1 Título"/>
          <p:cNvSpPr txBox="1">
            <a:spLocks/>
          </p:cNvSpPr>
          <p:nvPr/>
        </p:nvSpPr>
        <p:spPr>
          <a:xfrm>
            <a:off x="642910" y="0"/>
            <a:ext cx="7286676" cy="1571628"/>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EL AYUNTAMIENTO DE LA LAGUNA HA OFRECIDO SERVICIO DE APOYO PSICOLÓGICO DURANTE LA PANDEMIA Y PERIODO POST-PANDEMIA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pic>
        <p:nvPicPr>
          <p:cNvPr id="9" name="8 Imagen" descr="Cartel_servicio_Atencion_Psicologica_LaLaguna-1-265x198.jpg"/>
          <p:cNvPicPr>
            <a:picLocks noChangeAspect="1"/>
          </p:cNvPicPr>
          <p:nvPr/>
        </p:nvPicPr>
        <p:blipFill>
          <a:blip r:embed="rId3"/>
          <a:stretch>
            <a:fillRect/>
          </a:stretch>
        </p:blipFill>
        <p:spPr>
          <a:xfrm>
            <a:off x="3786182" y="1500174"/>
            <a:ext cx="2928958" cy="2857520"/>
          </a:xfrm>
          <a:prstGeom prst="rect">
            <a:avLst/>
          </a:prstGeom>
        </p:spPr>
      </p:pic>
      <p:pic>
        <p:nvPicPr>
          <p:cNvPr id="13" name="12 Imagen" descr="esvisual movil.jpg"/>
          <p:cNvPicPr>
            <a:picLocks noChangeAspect="1"/>
          </p:cNvPicPr>
          <p:nvPr/>
        </p:nvPicPr>
        <p:blipFill>
          <a:blip r:embed="rId4" cstate="print"/>
          <a:stretch>
            <a:fillRect/>
          </a:stretch>
        </p:blipFill>
        <p:spPr>
          <a:xfrm>
            <a:off x="1500166" y="1428736"/>
            <a:ext cx="2094012" cy="307181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W10\Desktop\canvas todos\NUEVO VIAS LA LAGUNA\3.jpg"/>
          <p:cNvPicPr>
            <a:picLocks noChangeAspect="1" noChangeArrowheads="1"/>
          </p:cNvPicPr>
          <p:nvPr/>
        </p:nvPicPr>
        <p:blipFill>
          <a:blip r:embed="rId2"/>
          <a:srcRect/>
          <a:stretch>
            <a:fillRect/>
          </a:stretch>
        </p:blipFill>
        <p:spPr bwMode="auto">
          <a:xfrm>
            <a:off x="785786" y="1142984"/>
            <a:ext cx="6817404" cy="5715016"/>
          </a:xfrm>
          <a:prstGeom prst="rect">
            <a:avLst/>
          </a:prstGeom>
          <a:noFill/>
        </p:spPr>
      </p:pic>
      <p:sp>
        <p:nvSpPr>
          <p:cNvPr id="7" name="1 Título"/>
          <p:cNvSpPr txBox="1">
            <a:spLocks noGrp="1"/>
          </p:cNvSpPr>
          <p:nvPr>
            <p:ph type="title"/>
          </p:nvPr>
        </p:nvSpPr>
        <p:spPr>
          <a:xfrm>
            <a:off x="214282" y="214290"/>
            <a:ext cx="86868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rPr>
              <a:t>FRUTO DEL PLAN ESPECIAL DE ACTUACIÓN: </a:t>
            </a:r>
            <a:br>
              <a:rPr lang="es-ES" sz="3200" b="1" dirty="0" smtClean="0">
                <a:solidFill>
                  <a:srgbClr val="7030A0"/>
                </a:solidFill>
              </a:rPr>
            </a:br>
            <a:r>
              <a:rPr lang="es-ES" sz="3200" b="1" dirty="0" smtClean="0">
                <a:solidFill>
                  <a:srgbClr val="7030A0"/>
                </a:solidFill>
              </a:rPr>
              <a:t>CONJUNTO HISTÓRICO DE LA LAGUNA ES ACCESIBLE </a:t>
            </a:r>
            <a:r>
              <a:rPr lang="es-ES" sz="3200" b="1" dirty="0" smtClean="0">
                <a:solidFill>
                  <a:srgbClr val="7030A0"/>
                </a:solidFill>
                <a:latin typeface="+mj-lt"/>
                <a:ea typeface="+mj-ea"/>
                <a:cs typeface="+mj-cs"/>
              </a:rPr>
              <a:t>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8" name="7 Imagen" descr="Logotipo La Laguna Inclusiva.png"/>
          <p:cNvPicPr>
            <a:picLocks noChangeAspect="1"/>
          </p:cNvPicPr>
          <p:nvPr/>
        </p:nvPicPr>
        <p:blipFill>
          <a:blip r:embed="rId3" cstate="print"/>
          <a:stretch>
            <a:fillRect/>
          </a:stretch>
        </p:blipFill>
        <p:spPr>
          <a:xfrm>
            <a:off x="7429520" y="1357298"/>
            <a:ext cx="1444437" cy="300037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W10\Desktop\violeta 12 julio\canvas todos\OIT MAQUETAS TACTILES.jpg"/>
          <p:cNvPicPr>
            <a:picLocks noChangeAspect="1" noChangeArrowheads="1"/>
          </p:cNvPicPr>
          <p:nvPr/>
        </p:nvPicPr>
        <p:blipFill>
          <a:blip r:embed="rId2"/>
          <a:srcRect/>
          <a:stretch>
            <a:fillRect/>
          </a:stretch>
        </p:blipFill>
        <p:spPr bwMode="auto">
          <a:xfrm>
            <a:off x="571472" y="785794"/>
            <a:ext cx="6050472" cy="5072098"/>
          </a:xfrm>
          <a:prstGeom prst="rect">
            <a:avLst/>
          </a:prstGeom>
          <a:noFill/>
        </p:spPr>
      </p:pic>
      <p:pic>
        <p:nvPicPr>
          <p:cNvPr id="8" name="Picture 2" descr="C:\Users\W10\Desktop\ALEX Y MÍAS 2012\Para Guada Fotos numeradas\todo canva\B.c 8 Maquetas táctiles Padre Anchieta.png"/>
          <p:cNvPicPr>
            <a:picLocks noGrp="1" noChangeAspect="1" noChangeArrowheads="1"/>
          </p:cNvPicPr>
          <p:nvPr>
            <p:ph idx="1"/>
          </p:nvPr>
        </p:nvPicPr>
        <p:blipFill>
          <a:blip r:embed="rId3"/>
          <a:srcRect/>
          <a:stretch>
            <a:fillRect/>
          </a:stretch>
        </p:blipFill>
        <p:spPr bwMode="auto">
          <a:xfrm>
            <a:off x="2143108" y="857232"/>
            <a:ext cx="5965254" cy="5000660"/>
          </a:xfrm>
          <a:prstGeom prst="rect">
            <a:avLst/>
          </a:prstGeom>
          <a:noFill/>
        </p:spPr>
      </p:pic>
      <p:sp>
        <p:nvSpPr>
          <p:cNvPr id="9" name="8 Llamada rectangular"/>
          <p:cNvSpPr/>
          <p:nvPr/>
        </p:nvSpPr>
        <p:spPr>
          <a:xfrm>
            <a:off x="428596" y="4500570"/>
            <a:ext cx="8072462" cy="2143116"/>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_tradnl" dirty="0" smtClean="0"/>
          </a:p>
          <a:p>
            <a:pPr algn="just"/>
            <a:endParaRPr lang="es-ES" b="1" dirty="0" smtClean="0"/>
          </a:p>
          <a:p>
            <a:pPr algn="just"/>
            <a:r>
              <a:rPr lang="es-ES" b="1" dirty="0" smtClean="0"/>
              <a:t>El Ayuntamiento de La Laguna presentó en diciembre de 2020 una nueva maqueta tiflológica,  la cual estuvo dedicada a la estatua del Padre </a:t>
            </a:r>
            <a:r>
              <a:rPr lang="es-ES" b="1" dirty="0" err="1" smtClean="0"/>
              <a:t>Anchieta</a:t>
            </a:r>
            <a:r>
              <a:rPr lang="es-ES" b="1" dirty="0" smtClean="0"/>
              <a:t>. En esta ocasión  hubo dos novedades: por un lado, se ha querido plasmar en formato maqueta accesible un monumento muy importante para la ciudad, la escultura del santo José de </a:t>
            </a:r>
            <a:r>
              <a:rPr lang="es-ES" b="1" dirty="0" err="1" smtClean="0"/>
              <a:t>Anchieta</a:t>
            </a:r>
            <a:r>
              <a:rPr lang="es-ES" b="1" dirty="0" smtClean="0"/>
              <a:t>; por otro, por primera vez se ha incluido una voz en </a:t>
            </a:r>
            <a:r>
              <a:rPr lang="es-ES" b="1" i="1" dirty="0" smtClean="0"/>
              <a:t>off </a:t>
            </a:r>
            <a:r>
              <a:rPr lang="es-ES" b="1" dirty="0" smtClean="0"/>
              <a:t>que narra detalles sobre el origen del monumento, así como sobre los datos iconográficos más importantes.</a:t>
            </a:r>
          </a:p>
          <a:p>
            <a:pPr algn="just"/>
            <a:endParaRPr lang="es-ES" b="1" dirty="0" smtClean="0"/>
          </a:p>
          <a:p>
            <a:pPr algn="just"/>
            <a:endParaRPr lang="es-ES" dirty="0">
              <a:solidFill>
                <a:schemeClr val="bg1"/>
              </a:solidFill>
            </a:endParaRPr>
          </a:p>
        </p:txBody>
      </p:sp>
      <p:pic>
        <p:nvPicPr>
          <p:cNvPr id="10" name="4 Marcador de contenido" descr="Logotipo La Laguna Inclusiva.png"/>
          <p:cNvPicPr>
            <a:picLocks noChangeAspect="1"/>
          </p:cNvPicPr>
          <p:nvPr/>
        </p:nvPicPr>
        <p:blipFill>
          <a:blip r:embed="rId4" cstate="print"/>
          <a:stretch>
            <a:fillRect/>
          </a:stretch>
        </p:blipFill>
        <p:spPr>
          <a:xfrm>
            <a:off x="7815511" y="1000108"/>
            <a:ext cx="1328489" cy="2571768"/>
          </a:xfrm>
          <a:prstGeom prst="rect">
            <a:avLst/>
          </a:prstGeom>
        </p:spPr>
      </p:pic>
      <p:sp>
        <p:nvSpPr>
          <p:cNvPr id="7" name="1 Título"/>
          <p:cNvSpPr txBox="1">
            <a:spLocks/>
          </p:cNvSpPr>
          <p:nvPr/>
        </p:nvSpPr>
        <p:spPr>
          <a:xfrm>
            <a:off x="214282" y="21429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s-ES" sz="2900" b="1" i="0" u="none" strike="noStrike" kern="1200" cap="none" spc="0" normalizeH="0" baseline="0" noProof="0" dirty="0" smtClean="0">
                <a:ln>
                  <a:noFill/>
                </a:ln>
                <a:solidFill>
                  <a:srgbClr val="7030A0"/>
                </a:solidFill>
                <a:effectLst/>
                <a:uLnTx/>
                <a:uFillTx/>
                <a:latin typeface="+mj-lt"/>
                <a:ea typeface="+mj-ea"/>
                <a:cs typeface="+mj-cs"/>
              </a:rPr>
              <a:t>MAQUETAS TÁCTILES PARA PERSONAS </a:t>
            </a:r>
            <a:br>
              <a:rPr kumimoji="0" lang="es-ES" sz="2900" b="1" i="0" u="none" strike="noStrike" kern="1200" cap="none" spc="0" normalizeH="0" baseline="0" noProof="0" dirty="0" smtClean="0">
                <a:ln>
                  <a:noFill/>
                </a:ln>
                <a:solidFill>
                  <a:srgbClr val="7030A0"/>
                </a:solidFill>
                <a:effectLst/>
                <a:uLnTx/>
                <a:uFillTx/>
                <a:latin typeface="+mj-lt"/>
                <a:ea typeface="+mj-ea"/>
                <a:cs typeface="+mj-cs"/>
              </a:rPr>
            </a:br>
            <a:r>
              <a:rPr kumimoji="0" lang="es-ES" sz="2900" b="1" i="0" u="none" strike="noStrike" kern="1200" cap="none" spc="0" normalizeH="0" baseline="0" noProof="0" dirty="0" smtClean="0">
                <a:ln>
                  <a:noFill/>
                </a:ln>
                <a:solidFill>
                  <a:srgbClr val="7030A0"/>
                </a:solidFill>
                <a:effectLst/>
                <a:uLnTx/>
                <a:uFillTx/>
                <a:latin typeface="+mj-lt"/>
                <a:ea typeface="+mj-ea"/>
                <a:cs typeface="+mj-cs"/>
              </a:rPr>
              <a:t>CON DISCAPACIDAD VISUAL </a:t>
            </a:r>
            <a:br>
              <a:rPr kumimoji="0" lang="es-ES" sz="2900" b="1" i="0" u="none" strike="noStrike" kern="1200" cap="none" spc="0" normalizeH="0" baseline="0" noProof="0" dirty="0" smtClean="0">
                <a:ln>
                  <a:noFill/>
                </a:ln>
                <a:solidFill>
                  <a:srgbClr val="7030A0"/>
                </a:solidFill>
                <a:effectLst/>
                <a:uLnTx/>
                <a:uFillTx/>
                <a:latin typeface="+mj-lt"/>
                <a:ea typeface="+mj-ea"/>
                <a:cs typeface="+mj-cs"/>
              </a:rPr>
            </a:br>
            <a:r>
              <a:rPr kumimoji="0" lang="es-ES" sz="2900" b="1" i="0" u="none" strike="noStrike" kern="1200" cap="none" spc="0" normalizeH="0" baseline="0" noProof="0" dirty="0" smtClean="0">
                <a:ln>
                  <a:noFill/>
                </a:ln>
                <a:solidFill>
                  <a:srgbClr val="7030A0"/>
                </a:solidFill>
                <a:effectLst/>
                <a:uLnTx/>
                <a:uFillTx/>
                <a:latin typeface="+mj-lt"/>
                <a:ea typeface="+mj-ea"/>
                <a:cs typeface="+mj-cs"/>
              </a:rPr>
              <a:t> </a:t>
            </a:r>
            <a:endParaRPr kumimoji="0" lang="es-ES" sz="29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098" name="Picture 2" descr="C:\Users\W10\Desktop\ALEX Y MÍAS 2012\para guada\guada nuevos canvas\guia la laguna inclusiva.jpg"/>
          <p:cNvPicPr>
            <a:picLocks noChangeAspect="1" noChangeArrowheads="1"/>
          </p:cNvPicPr>
          <p:nvPr/>
        </p:nvPicPr>
        <p:blipFill>
          <a:blip r:embed="rId2"/>
          <a:srcRect/>
          <a:stretch>
            <a:fillRect/>
          </a:stretch>
        </p:blipFill>
        <p:spPr bwMode="auto">
          <a:xfrm>
            <a:off x="0" y="99810"/>
            <a:ext cx="7858148" cy="6587469"/>
          </a:xfrm>
          <a:prstGeom prst="rect">
            <a:avLst/>
          </a:prstGeom>
          <a:noFill/>
        </p:spPr>
      </p:pic>
      <p:sp>
        <p:nvSpPr>
          <p:cNvPr id="5" name="4 Llamada rectangular"/>
          <p:cNvSpPr/>
          <p:nvPr/>
        </p:nvSpPr>
        <p:spPr>
          <a:xfrm>
            <a:off x="357158" y="5000636"/>
            <a:ext cx="8072462" cy="1857364"/>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bg1"/>
                </a:solidFill>
              </a:rPr>
              <a:t>La Guía Inclusiva de La Laguna pretende facilitar a </a:t>
            </a:r>
            <a:r>
              <a:rPr lang="en-GB" b="1" dirty="0" err="1" smtClean="0">
                <a:solidFill>
                  <a:schemeClr val="bg1"/>
                </a:solidFill>
              </a:rPr>
              <a:t>las</a:t>
            </a:r>
            <a:r>
              <a:rPr lang="en-GB" b="1" dirty="0" smtClean="0">
                <a:solidFill>
                  <a:schemeClr val="bg1"/>
                </a:solidFill>
              </a:rPr>
              <a:t> personas con </a:t>
            </a:r>
            <a:r>
              <a:rPr lang="en-GB" b="1" dirty="0" err="1" smtClean="0">
                <a:solidFill>
                  <a:schemeClr val="bg1"/>
                </a:solidFill>
              </a:rPr>
              <a:t>discapacidad</a:t>
            </a:r>
            <a:r>
              <a:rPr lang="en-GB" b="1" dirty="0" smtClean="0">
                <a:solidFill>
                  <a:schemeClr val="bg1"/>
                </a:solidFill>
              </a:rPr>
              <a:t> </a:t>
            </a:r>
            <a:r>
              <a:rPr lang="en-GB" b="1" dirty="0" err="1" smtClean="0">
                <a:solidFill>
                  <a:schemeClr val="bg1"/>
                </a:solidFill>
              </a:rPr>
              <a:t>física</a:t>
            </a:r>
            <a:r>
              <a:rPr lang="en-GB" b="1" dirty="0" smtClean="0">
                <a:solidFill>
                  <a:schemeClr val="bg1"/>
                </a:solidFill>
              </a:rPr>
              <a:t>, sensorial e </a:t>
            </a:r>
            <a:r>
              <a:rPr lang="en-GB" b="1" dirty="0" err="1" smtClean="0">
                <a:solidFill>
                  <a:schemeClr val="bg1"/>
                </a:solidFill>
              </a:rPr>
              <a:t>intelectual</a:t>
            </a:r>
            <a:r>
              <a:rPr lang="en-GB" b="1" dirty="0" smtClean="0">
                <a:solidFill>
                  <a:schemeClr val="bg1"/>
                </a:solidFill>
              </a:rPr>
              <a:t>  información </a:t>
            </a:r>
            <a:r>
              <a:rPr lang="en-GB" b="1" dirty="0" err="1" smtClean="0">
                <a:solidFill>
                  <a:schemeClr val="bg1"/>
                </a:solidFill>
              </a:rPr>
              <a:t>rigurosa</a:t>
            </a:r>
            <a:r>
              <a:rPr lang="en-GB" b="1" dirty="0" smtClean="0">
                <a:solidFill>
                  <a:schemeClr val="bg1"/>
                </a:solidFill>
              </a:rPr>
              <a:t> y </a:t>
            </a:r>
            <a:r>
              <a:rPr lang="en-GB" b="1" dirty="0" err="1" smtClean="0">
                <a:solidFill>
                  <a:schemeClr val="bg1"/>
                </a:solidFill>
              </a:rPr>
              <a:t>actualizada</a:t>
            </a:r>
            <a:r>
              <a:rPr lang="en-GB" b="1" dirty="0" smtClean="0">
                <a:solidFill>
                  <a:schemeClr val="bg1"/>
                </a:solidFill>
              </a:rPr>
              <a:t> </a:t>
            </a:r>
            <a:r>
              <a:rPr lang="en-GB" b="1" dirty="0" err="1" smtClean="0">
                <a:solidFill>
                  <a:schemeClr val="bg1"/>
                </a:solidFill>
              </a:rPr>
              <a:t>sobre</a:t>
            </a:r>
            <a:r>
              <a:rPr lang="en-GB" b="1" dirty="0" smtClean="0">
                <a:solidFill>
                  <a:schemeClr val="bg1"/>
                </a:solidFill>
              </a:rPr>
              <a:t> la </a:t>
            </a:r>
            <a:r>
              <a:rPr lang="en-GB" b="1" dirty="0" err="1" smtClean="0">
                <a:solidFill>
                  <a:schemeClr val="bg1"/>
                </a:solidFill>
              </a:rPr>
              <a:t>accesibilidad</a:t>
            </a:r>
            <a:r>
              <a:rPr lang="en-GB" b="1" dirty="0" smtClean="0">
                <a:solidFill>
                  <a:schemeClr val="bg1"/>
                </a:solidFill>
              </a:rPr>
              <a:t> de los </a:t>
            </a:r>
            <a:r>
              <a:rPr lang="en-GB" b="1" dirty="0" err="1" smtClean="0">
                <a:solidFill>
                  <a:schemeClr val="bg1"/>
                </a:solidFill>
              </a:rPr>
              <a:t>recursos</a:t>
            </a:r>
            <a:r>
              <a:rPr lang="en-GB" b="1" dirty="0" smtClean="0">
                <a:solidFill>
                  <a:schemeClr val="bg1"/>
                </a:solidFill>
              </a:rPr>
              <a:t>  </a:t>
            </a:r>
            <a:r>
              <a:rPr lang="en-GB" b="1" dirty="0" err="1" smtClean="0">
                <a:solidFill>
                  <a:schemeClr val="bg1"/>
                </a:solidFill>
              </a:rPr>
              <a:t>culturales</a:t>
            </a:r>
            <a:r>
              <a:rPr lang="en-GB" b="1" dirty="0" smtClean="0">
                <a:solidFill>
                  <a:schemeClr val="bg1"/>
                </a:solidFill>
              </a:rPr>
              <a:t> y </a:t>
            </a:r>
            <a:r>
              <a:rPr lang="en-GB" b="1" dirty="0" err="1" smtClean="0">
                <a:solidFill>
                  <a:schemeClr val="bg1"/>
                </a:solidFill>
              </a:rPr>
              <a:t>turísticos</a:t>
            </a:r>
            <a:r>
              <a:rPr lang="en-GB" b="1" dirty="0" smtClean="0">
                <a:solidFill>
                  <a:schemeClr val="bg1"/>
                </a:solidFill>
              </a:rPr>
              <a:t> de la ciudad.  Para la </a:t>
            </a:r>
            <a:r>
              <a:rPr lang="en-GB" b="1" dirty="0" err="1" smtClean="0">
                <a:solidFill>
                  <a:schemeClr val="bg1"/>
                </a:solidFill>
              </a:rPr>
              <a:t>elaboración</a:t>
            </a:r>
            <a:r>
              <a:rPr lang="en-GB" b="1" dirty="0" smtClean="0">
                <a:solidFill>
                  <a:schemeClr val="bg1"/>
                </a:solidFill>
              </a:rPr>
              <a:t> de </a:t>
            </a:r>
            <a:r>
              <a:rPr lang="en-GB" b="1" dirty="0" err="1" smtClean="0">
                <a:solidFill>
                  <a:schemeClr val="bg1"/>
                </a:solidFill>
              </a:rPr>
              <a:t>esta</a:t>
            </a:r>
            <a:r>
              <a:rPr lang="en-GB" b="1" dirty="0" smtClean="0">
                <a:solidFill>
                  <a:schemeClr val="bg1"/>
                </a:solidFill>
              </a:rPr>
              <a:t> </a:t>
            </a:r>
            <a:r>
              <a:rPr lang="en-GB" b="1" dirty="0" err="1" smtClean="0">
                <a:solidFill>
                  <a:schemeClr val="bg1"/>
                </a:solidFill>
              </a:rPr>
              <a:t>guía</a:t>
            </a:r>
            <a:r>
              <a:rPr lang="en-GB" b="1" dirty="0" smtClean="0">
                <a:solidFill>
                  <a:schemeClr val="bg1"/>
                </a:solidFill>
              </a:rPr>
              <a:t>, se </a:t>
            </a:r>
            <a:r>
              <a:rPr lang="en-GB" b="1" dirty="0" err="1" smtClean="0">
                <a:solidFill>
                  <a:schemeClr val="bg1"/>
                </a:solidFill>
              </a:rPr>
              <a:t>han</a:t>
            </a:r>
            <a:r>
              <a:rPr lang="en-GB" b="1" dirty="0" smtClean="0">
                <a:solidFill>
                  <a:schemeClr val="bg1"/>
                </a:solidFill>
              </a:rPr>
              <a:t> </a:t>
            </a:r>
            <a:r>
              <a:rPr lang="en-GB" b="1" dirty="0" err="1" smtClean="0">
                <a:solidFill>
                  <a:schemeClr val="bg1"/>
                </a:solidFill>
              </a:rPr>
              <a:t>actualizado</a:t>
            </a:r>
            <a:r>
              <a:rPr lang="en-GB" b="1" dirty="0" smtClean="0">
                <a:solidFill>
                  <a:schemeClr val="bg1"/>
                </a:solidFill>
              </a:rPr>
              <a:t> los </a:t>
            </a:r>
            <a:r>
              <a:rPr lang="en-GB" b="1" dirty="0" err="1" smtClean="0">
                <a:solidFill>
                  <a:schemeClr val="bg1"/>
                </a:solidFill>
              </a:rPr>
              <a:t>recursos</a:t>
            </a:r>
            <a:r>
              <a:rPr lang="en-GB" b="1" dirty="0" smtClean="0">
                <a:solidFill>
                  <a:schemeClr val="bg1"/>
                </a:solidFill>
              </a:rPr>
              <a:t>, </a:t>
            </a:r>
            <a:r>
              <a:rPr lang="en-GB" b="1" dirty="0" err="1" smtClean="0">
                <a:solidFill>
                  <a:schemeClr val="bg1"/>
                </a:solidFill>
              </a:rPr>
              <a:t>alojativos</a:t>
            </a:r>
            <a:r>
              <a:rPr lang="en-GB" b="1" dirty="0" smtClean="0">
                <a:solidFill>
                  <a:schemeClr val="bg1"/>
                </a:solidFill>
              </a:rPr>
              <a:t>, </a:t>
            </a:r>
            <a:r>
              <a:rPr lang="en-GB" b="1" dirty="0" err="1" smtClean="0">
                <a:solidFill>
                  <a:schemeClr val="bg1"/>
                </a:solidFill>
              </a:rPr>
              <a:t>turísticos</a:t>
            </a:r>
            <a:r>
              <a:rPr lang="en-GB" b="1" dirty="0" smtClean="0">
                <a:solidFill>
                  <a:schemeClr val="bg1"/>
                </a:solidFill>
              </a:rPr>
              <a:t>, </a:t>
            </a:r>
            <a:r>
              <a:rPr lang="en-GB" b="1" dirty="0" err="1" smtClean="0">
                <a:solidFill>
                  <a:schemeClr val="bg1"/>
                </a:solidFill>
              </a:rPr>
              <a:t>comerciales</a:t>
            </a:r>
            <a:r>
              <a:rPr lang="en-GB" b="1" dirty="0" smtClean="0">
                <a:solidFill>
                  <a:schemeClr val="bg1"/>
                </a:solidFill>
              </a:rPr>
              <a:t> ,  </a:t>
            </a:r>
            <a:r>
              <a:rPr lang="en-GB" b="1" dirty="0" err="1" smtClean="0">
                <a:solidFill>
                  <a:schemeClr val="bg1"/>
                </a:solidFill>
              </a:rPr>
              <a:t>culturales</a:t>
            </a:r>
            <a:r>
              <a:rPr lang="en-GB" b="1" dirty="0" smtClean="0">
                <a:solidFill>
                  <a:schemeClr val="bg1"/>
                </a:solidFill>
              </a:rPr>
              <a:t>, de </a:t>
            </a:r>
            <a:r>
              <a:rPr lang="en-GB" b="1" dirty="0" err="1" smtClean="0">
                <a:solidFill>
                  <a:schemeClr val="bg1"/>
                </a:solidFill>
              </a:rPr>
              <a:t>naturaleza</a:t>
            </a:r>
            <a:r>
              <a:rPr lang="en-GB" b="1" dirty="0" smtClean="0">
                <a:solidFill>
                  <a:schemeClr val="bg1"/>
                </a:solidFill>
              </a:rPr>
              <a:t>, etc. </a:t>
            </a:r>
            <a:r>
              <a:rPr lang="en-GB" b="1" dirty="0" err="1" smtClean="0">
                <a:solidFill>
                  <a:schemeClr val="bg1"/>
                </a:solidFill>
              </a:rPr>
              <a:t>para</a:t>
            </a:r>
            <a:r>
              <a:rPr lang="en-GB" b="1" dirty="0" smtClean="0">
                <a:solidFill>
                  <a:schemeClr val="bg1"/>
                </a:solidFill>
              </a:rPr>
              <a:t> </a:t>
            </a:r>
            <a:r>
              <a:rPr lang="en-GB" b="1" dirty="0" err="1" smtClean="0">
                <a:solidFill>
                  <a:schemeClr val="bg1"/>
                </a:solidFill>
              </a:rPr>
              <a:t>que</a:t>
            </a:r>
            <a:r>
              <a:rPr lang="en-GB" b="1" dirty="0" smtClean="0">
                <a:solidFill>
                  <a:schemeClr val="bg1"/>
                </a:solidFill>
              </a:rPr>
              <a:t> </a:t>
            </a:r>
            <a:r>
              <a:rPr lang="en-GB" b="1" dirty="0" err="1" smtClean="0">
                <a:solidFill>
                  <a:schemeClr val="bg1"/>
                </a:solidFill>
              </a:rPr>
              <a:t>las</a:t>
            </a:r>
            <a:r>
              <a:rPr lang="en-GB" b="1" dirty="0" smtClean="0">
                <a:solidFill>
                  <a:schemeClr val="bg1"/>
                </a:solidFill>
              </a:rPr>
              <a:t> personas con </a:t>
            </a:r>
            <a:r>
              <a:rPr lang="en-GB" b="1" dirty="0" err="1" smtClean="0">
                <a:solidFill>
                  <a:schemeClr val="bg1"/>
                </a:solidFill>
              </a:rPr>
              <a:t>diversidad</a:t>
            </a:r>
            <a:r>
              <a:rPr lang="en-GB" b="1" dirty="0" smtClean="0">
                <a:solidFill>
                  <a:schemeClr val="bg1"/>
                </a:solidFill>
              </a:rPr>
              <a:t> </a:t>
            </a:r>
            <a:r>
              <a:rPr lang="en-GB" b="1" dirty="0" err="1" smtClean="0">
                <a:solidFill>
                  <a:schemeClr val="bg1"/>
                </a:solidFill>
              </a:rPr>
              <a:t>funcional</a:t>
            </a:r>
            <a:r>
              <a:rPr lang="en-GB" b="1" dirty="0" smtClean="0">
                <a:solidFill>
                  <a:schemeClr val="bg1"/>
                </a:solidFill>
              </a:rPr>
              <a:t> </a:t>
            </a:r>
            <a:r>
              <a:rPr lang="en-GB" b="1" dirty="0" err="1" smtClean="0">
                <a:solidFill>
                  <a:schemeClr val="bg1"/>
                </a:solidFill>
              </a:rPr>
              <a:t>física</a:t>
            </a:r>
            <a:r>
              <a:rPr lang="en-GB" b="1" dirty="0" smtClean="0">
                <a:solidFill>
                  <a:schemeClr val="bg1"/>
                </a:solidFill>
              </a:rPr>
              <a:t>, sensorial o </a:t>
            </a:r>
            <a:r>
              <a:rPr lang="en-GB" b="1" dirty="0" err="1" smtClean="0">
                <a:solidFill>
                  <a:schemeClr val="bg1"/>
                </a:solidFill>
              </a:rPr>
              <a:t>intelectual</a:t>
            </a:r>
            <a:r>
              <a:rPr lang="en-GB" b="1" dirty="0" smtClean="0">
                <a:solidFill>
                  <a:schemeClr val="bg1"/>
                </a:solidFill>
              </a:rPr>
              <a:t> </a:t>
            </a:r>
            <a:r>
              <a:rPr lang="en-GB" b="1" dirty="0" err="1" smtClean="0">
                <a:solidFill>
                  <a:schemeClr val="bg1"/>
                </a:solidFill>
              </a:rPr>
              <a:t>puedan</a:t>
            </a:r>
            <a:r>
              <a:rPr lang="en-GB" b="1" dirty="0" smtClean="0">
                <a:solidFill>
                  <a:schemeClr val="bg1"/>
                </a:solidFill>
              </a:rPr>
              <a:t> </a:t>
            </a:r>
            <a:r>
              <a:rPr lang="en-GB" b="1" dirty="0" err="1" smtClean="0">
                <a:solidFill>
                  <a:schemeClr val="bg1"/>
                </a:solidFill>
              </a:rPr>
              <a:t>disfrutar</a:t>
            </a:r>
            <a:r>
              <a:rPr lang="en-GB" b="1" dirty="0" smtClean="0">
                <a:solidFill>
                  <a:schemeClr val="bg1"/>
                </a:solidFill>
              </a:rPr>
              <a:t> de La Laguna con </a:t>
            </a:r>
            <a:r>
              <a:rPr lang="en-GB" b="1" dirty="0" err="1" smtClean="0">
                <a:solidFill>
                  <a:schemeClr val="bg1"/>
                </a:solidFill>
              </a:rPr>
              <a:t>plena</a:t>
            </a:r>
            <a:r>
              <a:rPr lang="en-GB" b="1" dirty="0" smtClean="0">
                <a:solidFill>
                  <a:schemeClr val="bg1"/>
                </a:solidFill>
              </a:rPr>
              <a:t> </a:t>
            </a:r>
            <a:r>
              <a:rPr lang="en-GB" b="1" dirty="0" err="1" smtClean="0">
                <a:solidFill>
                  <a:schemeClr val="bg1"/>
                </a:solidFill>
              </a:rPr>
              <a:t>inclusión</a:t>
            </a:r>
            <a:endParaRPr lang="es-ES" b="1" dirty="0">
              <a:solidFill>
                <a:schemeClr val="bg1"/>
              </a:solidFill>
            </a:endParaRPr>
          </a:p>
        </p:txBody>
      </p:sp>
      <p:pic>
        <p:nvPicPr>
          <p:cNvPr id="6" name="5 Imagen" descr="Logotipo La Laguna Inclusiva.png"/>
          <p:cNvPicPr>
            <a:picLocks noChangeAspect="1"/>
          </p:cNvPicPr>
          <p:nvPr/>
        </p:nvPicPr>
        <p:blipFill>
          <a:blip r:embed="rId3" cstate="print"/>
          <a:stretch>
            <a:fillRect/>
          </a:stretch>
        </p:blipFill>
        <p:spPr>
          <a:xfrm>
            <a:off x="7712617" y="1142984"/>
            <a:ext cx="1431383" cy="2973256"/>
          </a:xfrm>
          <a:prstGeom prst="rect">
            <a:avLst/>
          </a:prstGeom>
        </p:spPr>
      </p:pic>
      <p:sp>
        <p:nvSpPr>
          <p:cNvPr id="7" name="1 Título"/>
          <p:cNvSpPr txBox="1">
            <a:spLocks/>
          </p:cNvSpPr>
          <p:nvPr/>
        </p:nvSpPr>
        <p:spPr>
          <a:xfrm>
            <a:off x="571472" y="0"/>
            <a:ext cx="8229600" cy="1143000"/>
          </a:xfrm>
          <a:prstGeom prst="rect">
            <a:avLst/>
          </a:prstGeom>
        </p:spPr>
        <p:txBody>
          <a:bodyPr vert="horz" lIns="91440" tIns="45720" rIns="91440" bIns="45720" rtlCol="0" anchor="ctr">
            <a:normAutofit fontScale="97500"/>
          </a:bodyPr>
          <a:lstStyle/>
          <a:p>
            <a:pPr lvl="0" algn="ctr">
              <a:lnSpc>
                <a:spcPct val="80000"/>
              </a:lnSpc>
              <a:spcBef>
                <a:spcPct val="0"/>
              </a:spcBef>
              <a:defRPr/>
            </a:pPr>
            <a:r>
              <a:rPr lang="en-GB" sz="2900" b="1" dirty="0" smtClean="0">
                <a:solidFill>
                  <a:srgbClr val="7030A0"/>
                </a:solidFill>
                <a:latin typeface="+mj-lt"/>
                <a:ea typeface="+mj-ea"/>
                <a:cs typeface="+mj-cs"/>
              </a:rPr>
              <a:t>GUIA INCLUSIVA LA LAGUNA PARA TODOS </a:t>
            </a:r>
            <a:r>
              <a:rPr lang="es-ES" sz="2900" b="1" dirty="0" smtClean="0">
                <a:solidFill>
                  <a:srgbClr val="7030A0"/>
                </a:solidFill>
                <a:latin typeface="+mj-lt"/>
                <a:ea typeface="+mj-ea"/>
                <a:cs typeface="+mj-cs"/>
              </a:rPr>
              <a:t/>
            </a:r>
            <a:br>
              <a:rPr lang="es-ES" sz="2900" b="1" dirty="0" smtClean="0">
                <a:solidFill>
                  <a:srgbClr val="7030A0"/>
                </a:solidFill>
                <a:latin typeface="+mj-lt"/>
                <a:ea typeface="+mj-ea"/>
                <a:cs typeface="+mj-cs"/>
              </a:rPr>
            </a:br>
            <a:r>
              <a:rPr kumimoji="0" lang="es-ES" sz="2900" b="1" i="0" u="none" strike="noStrike" kern="1200" cap="none" spc="0" normalizeH="0" baseline="0" noProof="0" dirty="0" smtClean="0">
                <a:ln>
                  <a:noFill/>
                </a:ln>
                <a:solidFill>
                  <a:srgbClr val="7030A0"/>
                </a:solidFill>
                <a:effectLst/>
                <a:uLnTx/>
                <a:uFillTx/>
                <a:latin typeface="+mj-lt"/>
                <a:ea typeface="+mj-ea"/>
                <a:cs typeface="+mj-cs"/>
              </a:rPr>
              <a:t> </a:t>
            </a:r>
            <a:endParaRPr kumimoji="0" lang="es-ES" sz="29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W10\Desktop\ALEX Y MÍAS 2012\para guada\guada nuevos canvas\MAPA CON ITINERARIOS ACCESIBLES A PMR 2.jpg"/>
          <p:cNvPicPr>
            <a:picLocks noChangeAspect="1" noChangeArrowheads="1"/>
          </p:cNvPicPr>
          <p:nvPr/>
        </p:nvPicPr>
        <p:blipFill>
          <a:blip r:embed="rId2"/>
          <a:srcRect/>
          <a:stretch>
            <a:fillRect/>
          </a:stretch>
        </p:blipFill>
        <p:spPr bwMode="auto">
          <a:xfrm>
            <a:off x="214282" y="571480"/>
            <a:ext cx="6858016" cy="5749060"/>
          </a:xfrm>
          <a:prstGeom prst="rect">
            <a:avLst/>
          </a:prstGeom>
          <a:noFill/>
        </p:spPr>
      </p:pic>
      <p:sp>
        <p:nvSpPr>
          <p:cNvPr id="5" name="4 Llamada rectangular"/>
          <p:cNvSpPr/>
          <p:nvPr/>
        </p:nvSpPr>
        <p:spPr>
          <a:xfrm>
            <a:off x="0" y="4929198"/>
            <a:ext cx="8358214" cy="1928802"/>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Ayuntamiento de La Laguna ha editado un mapa del conjunto histórico de la ciudad  en el que se indica el nivel de accesibilidad de las vías públicas (donde verde es accesible, ámbar es practicable, violeta es vía en ejecución de obras y rojo inaccesible bien por la orografía del terreno o por la existencia de obstáculos ). Se trata de una simbología diseñada por la Unión Europea para establecer criterios homogéneos fácilmente comprensibles. Con este criterio se señalan los itinerarios que pueden realizar las personas con movilidad reducida dentro del casco histórico. </a:t>
            </a:r>
            <a:endParaRPr lang="es-ES" dirty="0">
              <a:solidFill>
                <a:schemeClr val="bg1"/>
              </a:solidFill>
            </a:endParaRPr>
          </a:p>
        </p:txBody>
      </p:sp>
      <p:sp>
        <p:nvSpPr>
          <p:cNvPr id="6" name="1 Título"/>
          <p:cNvSpPr txBox="1">
            <a:spLocks/>
          </p:cNvSpPr>
          <p:nvPr/>
        </p:nvSpPr>
        <p:spPr>
          <a:xfrm>
            <a:off x="0" y="285728"/>
            <a:ext cx="8715404" cy="1143000"/>
          </a:xfrm>
          <a:prstGeom prst="rect">
            <a:avLst/>
          </a:prstGeom>
        </p:spPr>
        <p:txBody>
          <a:bodyPr vert="horz" lIns="91440" tIns="45720" rIns="91440" bIns="45720" rtlCol="0" anchor="ctr">
            <a:normAutofit fontScale="97500"/>
          </a:bodyPr>
          <a:lstStyle/>
          <a:p>
            <a:pPr algn="ctr">
              <a:lnSpc>
                <a:spcPct val="80000"/>
              </a:lnSpc>
              <a:spcBef>
                <a:spcPct val="0"/>
              </a:spcBef>
              <a:defRPr/>
            </a:pPr>
            <a:r>
              <a:rPr lang="es-ES" sz="2900" b="1" dirty="0" smtClean="0">
                <a:solidFill>
                  <a:srgbClr val="7030A0"/>
                </a:solidFill>
                <a:latin typeface="+mj-lt"/>
                <a:ea typeface="+mj-ea"/>
                <a:cs typeface="+mj-cs"/>
              </a:rPr>
              <a:t>MAPA CON ITINERARIOS ACCESIBLES A PERSONAS CON MOVILIDAD REDUCIDA </a:t>
            </a:r>
            <a:br>
              <a:rPr lang="es-ES" sz="2900" b="1" dirty="0" smtClean="0">
                <a:solidFill>
                  <a:srgbClr val="7030A0"/>
                </a:solidFill>
                <a:latin typeface="+mj-lt"/>
                <a:ea typeface="+mj-ea"/>
                <a:cs typeface="+mj-cs"/>
              </a:rPr>
            </a:br>
            <a:r>
              <a:rPr kumimoji="0" lang="es-ES" sz="2900" b="1" i="0" u="none" strike="noStrike" kern="1200" cap="none" spc="0" normalizeH="0" baseline="0" noProof="0" dirty="0" smtClean="0">
                <a:ln>
                  <a:noFill/>
                </a:ln>
                <a:solidFill>
                  <a:srgbClr val="7030A0"/>
                </a:solidFill>
                <a:effectLst/>
                <a:uLnTx/>
                <a:uFillTx/>
                <a:latin typeface="+mj-lt"/>
                <a:ea typeface="+mj-ea"/>
                <a:cs typeface="+mj-cs"/>
              </a:rPr>
              <a:t> </a:t>
            </a:r>
            <a:endParaRPr kumimoji="0" lang="es-ES" sz="2900" b="1" i="0" u="none" strike="noStrike" kern="1200" cap="none" spc="0" normalizeH="0" baseline="0" noProof="0" dirty="0">
              <a:ln>
                <a:noFill/>
              </a:ln>
              <a:solidFill>
                <a:srgbClr val="7030A0"/>
              </a:solidFill>
              <a:effectLst/>
              <a:uLnTx/>
              <a:uFillTx/>
              <a:latin typeface="+mj-lt"/>
              <a:ea typeface="+mj-ea"/>
              <a:cs typeface="+mj-cs"/>
            </a:endParaRPr>
          </a:p>
        </p:txBody>
      </p:sp>
      <p:pic>
        <p:nvPicPr>
          <p:cNvPr id="7" name="6 Imagen" descr="Logotipo La Laguna Inclusiva.png"/>
          <p:cNvPicPr>
            <a:picLocks noChangeAspect="1"/>
          </p:cNvPicPr>
          <p:nvPr/>
        </p:nvPicPr>
        <p:blipFill>
          <a:blip r:embed="rId3" cstate="print"/>
          <a:stretch>
            <a:fillRect/>
          </a:stretch>
        </p:blipFill>
        <p:spPr>
          <a:xfrm>
            <a:off x="7215206" y="928670"/>
            <a:ext cx="1431383" cy="297325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358082" y="928670"/>
            <a:ext cx="1571636" cy="3031367"/>
          </a:xfrm>
          <a:prstGeom prst="rect">
            <a:avLst/>
          </a:prstGeom>
        </p:spPr>
      </p:pic>
      <p:sp>
        <p:nvSpPr>
          <p:cNvPr id="5" name="1 Título"/>
          <p:cNvSpPr txBox="1">
            <a:spLocks/>
          </p:cNvSpPr>
          <p:nvPr/>
        </p:nvSpPr>
        <p:spPr>
          <a:xfrm>
            <a:off x="428596" y="285728"/>
            <a:ext cx="8715404" cy="1143000"/>
          </a:xfrm>
          <a:prstGeom prst="rect">
            <a:avLst/>
          </a:prstGeom>
        </p:spPr>
        <p:txBody>
          <a:bodyPr vert="horz" lIns="91440" tIns="45720" rIns="91440" bIns="45720" rtlCol="0" anchor="ctr">
            <a:normAutofit fontScale="60000" lnSpcReduction="20000"/>
          </a:bodyPr>
          <a:lstStyle/>
          <a:p>
            <a:pPr algn="ctr">
              <a:lnSpc>
                <a:spcPct val="80000"/>
              </a:lnSpc>
              <a:spcBef>
                <a:spcPct val="0"/>
              </a:spcBef>
              <a:defRPr/>
            </a:pPr>
            <a:r>
              <a:rPr lang="es-ES" sz="4300" b="1" dirty="0" smtClean="0">
                <a:solidFill>
                  <a:srgbClr val="7030A0"/>
                </a:solidFill>
                <a:latin typeface="+mj-lt"/>
                <a:ea typeface="+mj-ea"/>
                <a:cs typeface="+mj-cs"/>
              </a:rPr>
              <a:t>ACCESIBILIDAD LECTORA A LA CULTURA Y A LA</a:t>
            </a:r>
          </a:p>
          <a:p>
            <a:pPr algn="ctr">
              <a:lnSpc>
                <a:spcPct val="80000"/>
              </a:lnSpc>
              <a:spcBef>
                <a:spcPct val="0"/>
              </a:spcBef>
              <a:defRPr/>
            </a:pPr>
            <a:endParaRPr lang="es-ES" sz="4300" b="1" dirty="0" smtClean="0">
              <a:solidFill>
                <a:srgbClr val="7030A0"/>
              </a:solidFill>
              <a:latin typeface="+mj-lt"/>
              <a:ea typeface="+mj-ea"/>
              <a:cs typeface="+mj-cs"/>
            </a:endParaRPr>
          </a:p>
          <a:p>
            <a:pPr algn="ctr">
              <a:lnSpc>
                <a:spcPct val="80000"/>
              </a:lnSpc>
              <a:spcBef>
                <a:spcPct val="0"/>
              </a:spcBef>
              <a:defRPr/>
            </a:pPr>
            <a:r>
              <a:rPr lang="es-ES" sz="4300" b="1" dirty="0" smtClean="0">
                <a:solidFill>
                  <a:srgbClr val="7030A0"/>
                </a:solidFill>
                <a:latin typeface="+mj-lt"/>
                <a:ea typeface="+mj-ea"/>
                <a:cs typeface="+mj-cs"/>
              </a:rPr>
              <a:t> INFORMACIÓN EN GENERAL </a:t>
            </a:r>
            <a:endParaRPr lang="es-ES" sz="4300" dirty="0" smtClean="0"/>
          </a:p>
          <a:p>
            <a:pPr lvl="0" algn="ctr">
              <a:lnSpc>
                <a:spcPct val="80000"/>
              </a:lnSpc>
              <a:spcBef>
                <a:spcPct val="0"/>
              </a:spcBef>
              <a:defRPr/>
            </a:pPr>
            <a:r>
              <a:rPr lang="es-ES" sz="2900" b="1" dirty="0" smtClean="0">
                <a:solidFill>
                  <a:srgbClr val="7030A0"/>
                </a:solidFill>
                <a:latin typeface="+mj-lt"/>
                <a:ea typeface="+mj-ea"/>
                <a:cs typeface="+mj-cs"/>
              </a:rPr>
              <a:t> </a:t>
            </a:r>
            <a:br>
              <a:rPr lang="es-ES" sz="2900" b="1" dirty="0" smtClean="0">
                <a:solidFill>
                  <a:srgbClr val="7030A0"/>
                </a:solidFill>
                <a:latin typeface="+mj-lt"/>
                <a:ea typeface="+mj-ea"/>
                <a:cs typeface="+mj-cs"/>
              </a:rPr>
            </a:br>
            <a:r>
              <a:rPr kumimoji="0" lang="es-ES" sz="2900" b="1" i="0" u="none" strike="noStrike" kern="1200" cap="none" spc="0" normalizeH="0" baseline="0" noProof="0" dirty="0" smtClean="0">
                <a:ln>
                  <a:noFill/>
                </a:ln>
                <a:solidFill>
                  <a:srgbClr val="7030A0"/>
                </a:solidFill>
                <a:effectLst/>
                <a:uLnTx/>
                <a:uFillTx/>
                <a:latin typeface="+mj-lt"/>
                <a:ea typeface="+mj-ea"/>
                <a:cs typeface="+mj-cs"/>
              </a:rPr>
              <a:t> </a:t>
            </a:r>
            <a:endParaRPr kumimoji="0" lang="es-ES" sz="2900" b="1" i="0" u="none" strike="noStrike" kern="1200" cap="none" spc="0" normalizeH="0" baseline="0" noProof="0" dirty="0">
              <a:ln>
                <a:noFill/>
              </a:ln>
              <a:solidFill>
                <a:srgbClr val="7030A0"/>
              </a:solidFill>
              <a:effectLst/>
              <a:uLnTx/>
              <a:uFillTx/>
              <a:latin typeface="+mj-lt"/>
              <a:ea typeface="+mj-ea"/>
              <a:cs typeface="+mj-cs"/>
            </a:endParaRPr>
          </a:p>
        </p:txBody>
      </p:sp>
      <p:sp>
        <p:nvSpPr>
          <p:cNvPr id="8" name="7 Llamada rectangular"/>
          <p:cNvSpPr/>
          <p:nvPr/>
        </p:nvSpPr>
        <p:spPr>
          <a:xfrm>
            <a:off x="0" y="4500570"/>
            <a:ext cx="8858280" cy="2357430"/>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t>Este </a:t>
            </a:r>
            <a:r>
              <a:rPr lang="en-GB" b="1" dirty="0" err="1" smtClean="0"/>
              <a:t>servicio</a:t>
            </a:r>
            <a:r>
              <a:rPr lang="en-GB" b="1" dirty="0" smtClean="0"/>
              <a:t> </a:t>
            </a:r>
            <a:r>
              <a:rPr lang="en-GB" b="1" dirty="0" err="1" smtClean="0"/>
              <a:t>permite</a:t>
            </a:r>
            <a:r>
              <a:rPr lang="en-GB" b="1" dirty="0" smtClean="0"/>
              <a:t> la </a:t>
            </a:r>
            <a:r>
              <a:rPr lang="en-GB" b="1" dirty="0" err="1" smtClean="0"/>
              <a:t>incorporación</a:t>
            </a:r>
            <a:r>
              <a:rPr lang="en-GB" b="1" dirty="0" smtClean="0"/>
              <a:t> de los </a:t>
            </a:r>
            <a:r>
              <a:rPr lang="en-GB" b="1" dirty="0" err="1" smtClean="0"/>
              <a:t>criterios</a:t>
            </a:r>
            <a:r>
              <a:rPr lang="en-GB" b="1" dirty="0" smtClean="0"/>
              <a:t> del </a:t>
            </a:r>
            <a:r>
              <a:rPr lang="en-GB" b="1" dirty="0" err="1" smtClean="0"/>
              <a:t>lenguaje</a:t>
            </a:r>
            <a:r>
              <a:rPr lang="en-GB" b="1" dirty="0" smtClean="0"/>
              <a:t> </a:t>
            </a:r>
            <a:r>
              <a:rPr lang="en-GB" b="1" dirty="0" err="1" smtClean="0"/>
              <a:t>claro</a:t>
            </a:r>
            <a:r>
              <a:rPr lang="en-GB" b="1" dirty="0" smtClean="0"/>
              <a:t> y </a:t>
            </a:r>
            <a:r>
              <a:rPr lang="en-GB" b="1" dirty="0" err="1" smtClean="0"/>
              <a:t>lectura</a:t>
            </a:r>
            <a:r>
              <a:rPr lang="en-GB" b="1" dirty="0" smtClean="0"/>
              <a:t> </a:t>
            </a:r>
            <a:r>
              <a:rPr lang="en-GB" b="1" dirty="0" err="1" smtClean="0"/>
              <a:t>fácil</a:t>
            </a:r>
            <a:r>
              <a:rPr lang="en-GB" b="1" dirty="0" smtClean="0"/>
              <a:t> en la </a:t>
            </a:r>
            <a:r>
              <a:rPr lang="en-GB" b="1" dirty="0" err="1" smtClean="0"/>
              <a:t>redacción</a:t>
            </a:r>
            <a:r>
              <a:rPr lang="en-GB" b="1" dirty="0" smtClean="0"/>
              <a:t> de los </a:t>
            </a:r>
            <a:r>
              <a:rPr lang="en-GB" b="1" dirty="0" err="1" smtClean="0"/>
              <a:t>documentos</a:t>
            </a:r>
            <a:r>
              <a:rPr lang="en-GB" b="1" dirty="0" smtClean="0"/>
              <a:t> de mayor </a:t>
            </a:r>
            <a:r>
              <a:rPr lang="en-GB" b="1" dirty="0" err="1" smtClean="0"/>
              <a:t>impacto</a:t>
            </a:r>
            <a:r>
              <a:rPr lang="en-GB" b="1" dirty="0" smtClean="0"/>
              <a:t> </a:t>
            </a:r>
            <a:r>
              <a:rPr lang="en-GB" b="1" dirty="0" err="1" smtClean="0"/>
              <a:t>institucional</a:t>
            </a:r>
            <a:r>
              <a:rPr lang="en-GB" b="1" dirty="0" smtClean="0"/>
              <a:t>. El </a:t>
            </a:r>
            <a:r>
              <a:rPr lang="en-GB" b="1" dirty="0" err="1" smtClean="0"/>
              <a:t>objetivo</a:t>
            </a:r>
            <a:r>
              <a:rPr lang="en-GB" b="1" dirty="0" smtClean="0"/>
              <a:t> de </a:t>
            </a:r>
            <a:r>
              <a:rPr lang="en-GB" b="1" dirty="0" err="1" smtClean="0"/>
              <a:t>esta</a:t>
            </a:r>
            <a:r>
              <a:rPr lang="en-GB" b="1" dirty="0" smtClean="0"/>
              <a:t> iniciativa </a:t>
            </a:r>
            <a:r>
              <a:rPr lang="en-GB" b="1" dirty="0" err="1" smtClean="0"/>
              <a:t>es</a:t>
            </a:r>
            <a:r>
              <a:rPr lang="en-GB" b="1" dirty="0" smtClean="0"/>
              <a:t> </a:t>
            </a:r>
            <a:r>
              <a:rPr lang="en-GB" b="1" dirty="0" err="1" smtClean="0"/>
              <a:t>dar</a:t>
            </a:r>
            <a:r>
              <a:rPr lang="en-GB" b="1" dirty="0" smtClean="0"/>
              <a:t> a </a:t>
            </a:r>
            <a:r>
              <a:rPr lang="en-GB" b="1" dirty="0" err="1" smtClean="0"/>
              <a:t>conocer</a:t>
            </a:r>
            <a:r>
              <a:rPr lang="en-GB" b="1" dirty="0" smtClean="0"/>
              <a:t> la </a:t>
            </a:r>
            <a:r>
              <a:rPr lang="en-GB" b="1" dirty="0" err="1" smtClean="0"/>
              <a:t>información</a:t>
            </a:r>
            <a:r>
              <a:rPr lang="en-GB" b="1" dirty="0" smtClean="0"/>
              <a:t> municipal de </a:t>
            </a:r>
            <a:r>
              <a:rPr lang="en-GB" b="1" dirty="0" err="1" smtClean="0"/>
              <a:t>relevancia</a:t>
            </a:r>
            <a:r>
              <a:rPr lang="en-GB" b="1" dirty="0" smtClean="0"/>
              <a:t> </a:t>
            </a:r>
            <a:r>
              <a:rPr lang="en-GB" b="1" dirty="0" err="1" smtClean="0"/>
              <a:t>mediante</a:t>
            </a:r>
            <a:r>
              <a:rPr lang="en-GB" b="1" dirty="0" smtClean="0"/>
              <a:t> la </a:t>
            </a:r>
            <a:r>
              <a:rPr lang="en-GB" b="1" dirty="0" err="1" smtClean="0"/>
              <a:t>Lectura</a:t>
            </a:r>
            <a:r>
              <a:rPr lang="en-GB" b="1" dirty="0" smtClean="0"/>
              <a:t> </a:t>
            </a:r>
            <a:r>
              <a:rPr lang="en-GB" b="1" dirty="0" err="1" smtClean="0"/>
              <a:t>Fácil</a:t>
            </a:r>
            <a:r>
              <a:rPr lang="en-GB" b="1" dirty="0" smtClean="0"/>
              <a:t>, </a:t>
            </a:r>
            <a:r>
              <a:rPr lang="en-GB" b="1" dirty="0" err="1" smtClean="0"/>
              <a:t>método</a:t>
            </a:r>
            <a:r>
              <a:rPr lang="en-GB" b="1" dirty="0" smtClean="0"/>
              <a:t> de </a:t>
            </a:r>
            <a:r>
              <a:rPr lang="en-GB" b="1" dirty="0" err="1" smtClean="0"/>
              <a:t>redacción</a:t>
            </a:r>
            <a:r>
              <a:rPr lang="en-GB" b="1" dirty="0" smtClean="0"/>
              <a:t> y </a:t>
            </a:r>
            <a:r>
              <a:rPr lang="en-GB" b="1" dirty="0" err="1" smtClean="0"/>
              <a:t>presentación</a:t>
            </a:r>
            <a:r>
              <a:rPr lang="en-GB" b="1" dirty="0" smtClean="0"/>
              <a:t> de </a:t>
            </a:r>
            <a:r>
              <a:rPr lang="en-GB" b="1" dirty="0" err="1" smtClean="0"/>
              <a:t>textos</a:t>
            </a:r>
            <a:r>
              <a:rPr lang="en-GB" b="1" dirty="0" smtClean="0"/>
              <a:t> </a:t>
            </a:r>
            <a:r>
              <a:rPr lang="en-GB" b="1" dirty="0" err="1" smtClean="0"/>
              <a:t>escritos</a:t>
            </a:r>
            <a:r>
              <a:rPr lang="en-GB" b="1" dirty="0" smtClean="0"/>
              <a:t> </a:t>
            </a:r>
            <a:r>
              <a:rPr lang="en-GB" b="1" dirty="0" err="1" smtClean="0"/>
              <a:t>que</a:t>
            </a:r>
            <a:r>
              <a:rPr lang="en-GB" b="1" dirty="0" smtClean="0"/>
              <a:t> </a:t>
            </a:r>
            <a:r>
              <a:rPr lang="en-GB" b="1" dirty="0" err="1" smtClean="0"/>
              <a:t>facilita</a:t>
            </a:r>
            <a:r>
              <a:rPr lang="en-GB" b="1" dirty="0" smtClean="0"/>
              <a:t> </a:t>
            </a:r>
            <a:r>
              <a:rPr lang="en-GB" b="1" dirty="0" err="1" smtClean="0"/>
              <a:t>su</a:t>
            </a:r>
            <a:r>
              <a:rPr lang="en-GB" b="1" dirty="0" smtClean="0"/>
              <a:t> </a:t>
            </a:r>
            <a:r>
              <a:rPr lang="en-GB" b="1" dirty="0" err="1" smtClean="0"/>
              <a:t>comprensión</a:t>
            </a:r>
            <a:r>
              <a:rPr lang="en-GB" b="1" dirty="0" smtClean="0"/>
              <a:t> y </a:t>
            </a:r>
            <a:r>
              <a:rPr lang="en-GB" b="1" dirty="0" err="1" smtClean="0"/>
              <a:t>una</a:t>
            </a:r>
            <a:r>
              <a:rPr lang="en-GB" b="1" dirty="0" smtClean="0"/>
              <a:t> </a:t>
            </a:r>
            <a:r>
              <a:rPr lang="en-GB" b="1" dirty="0" err="1" smtClean="0"/>
              <a:t>interacción</a:t>
            </a:r>
            <a:r>
              <a:rPr lang="en-GB" b="1" dirty="0" smtClean="0"/>
              <a:t> </a:t>
            </a:r>
            <a:r>
              <a:rPr lang="en-GB" b="1" dirty="0" err="1" smtClean="0"/>
              <a:t>eficaz</a:t>
            </a:r>
            <a:r>
              <a:rPr lang="en-GB" b="1" dirty="0" smtClean="0"/>
              <a:t> con el </a:t>
            </a:r>
            <a:r>
              <a:rPr lang="en-GB" b="1" dirty="0" err="1" smtClean="0"/>
              <a:t>entorno</a:t>
            </a:r>
            <a:r>
              <a:rPr lang="en-GB" b="1" dirty="0" smtClean="0"/>
              <a:t>, </a:t>
            </a:r>
            <a:r>
              <a:rPr lang="en-GB" b="1" dirty="0" err="1" smtClean="0"/>
              <a:t>especialmente</a:t>
            </a:r>
            <a:r>
              <a:rPr lang="en-GB" b="1" dirty="0" smtClean="0"/>
              <a:t> en el </a:t>
            </a:r>
            <a:r>
              <a:rPr lang="en-GB" b="1" dirty="0" err="1" smtClean="0"/>
              <a:t>caso</a:t>
            </a:r>
            <a:r>
              <a:rPr lang="en-GB" b="1" dirty="0" smtClean="0"/>
              <a:t> de </a:t>
            </a:r>
            <a:r>
              <a:rPr lang="en-GB" b="1" dirty="0" err="1" smtClean="0"/>
              <a:t>las</a:t>
            </a:r>
            <a:r>
              <a:rPr lang="en-GB" b="1" dirty="0" smtClean="0"/>
              <a:t> personas </a:t>
            </a:r>
            <a:r>
              <a:rPr lang="en-GB" b="1" dirty="0" err="1" smtClean="0"/>
              <a:t>mayores</a:t>
            </a:r>
            <a:r>
              <a:rPr lang="en-GB" b="1" dirty="0" smtClean="0"/>
              <a:t> y personas con </a:t>
            </a:r>
            <a:r>
              <a:rPr lang="en-GB" b="1" dirty="0" err="1" smtClean="0"/>
              <a:t>dificultades</a:t>
            </a:r>
            <a:r>
              <a:rPr lang="en-GB" b="1" dirty="0" smtClean="0"/>
              <a:t> </a:t>
            </a:r>
            <a:r>
              <a:rPr lang="en-GB" b="1" dirty="0" err="1" smtClean="0"/>
              <a:t>lectoras</a:t>
            </a:r>
            <a:r>
              <a:rPr lang="en-GB" b="1" dirty="0" smtClean="0"/>
              <a:t> o de </a:t>
            </a:r>
            <a:r>
              <a:rPr lang="en-GB" b="1" dirty="0" err="1" smtClean="0"/>
              <a:t>comprensión</a:t>
            </a:r>
            <a:r>
              <a:rPr lang="es-ES" b="1" dirty="0" smtClean="0">
                <a:solidFill>
                  <a:schemeClr val="bg1"/>
                </a:solidFill>
              </a:rPr>
              <a:t>. </a:t>
            </a:r>
            <a:r>
              <a:rPr lang="en-GB" b="1" dirty="0" smtClean="0"/>
              <a:t> El </a:t>
            </a:r>
            <a:r>
              <a:rPr lang="en-GB" b="1" dirty="0" err="1" smtClean="0"/>
              <a:t>método</a:t>
            </a:r>
            <a:r>
              <a:rPr lang="en-GB" b="1" dirty="0" smtClean="0"/>
              <a:t> se </a:t>
            </a:r>
            <a:r>
              <a:rPr lang="en-GB" b="1" dirty="0" err="1" smtClean="0"/>
              <a:t>aplica</a:t>
            </a:r>
            <a:r>
              <a:rPr lang="en-GB" b="1" dirty="0" smtClean="0"/>
              <a:t> en </a:t>
            </a:r>
            <a:r>
              <a:rPr lang="en-GB" b="1" dirty="0" err="1" smtClean="0"/>
              <a:t>diversos</a:t>
            </a:r>
            <a:r>
              <a:rPr lang="en-GB" b="1" dirty="0" smtClean="0"/>
              <a:t> </a:t>
            </a:r>
            <a:r>
              <a:rPr lang="en-GB" b="1" dirty="0" err="1" smtClean="0"/>
              <a:t>ámbitos</a:t>
            </a:r>
            <a:r>
              <a:rPr lang="en-GB" b="1" dirty="0" smtClean="0"/>
              <a:t> </a:t>
            </a:r>
            <a:r>
              <a:rPr lang="en-GB" b="1" dirty="0" err="1" smtClean="0"/>
              <a:t>como</a:t>
            </a:r>
            <a:r>
              <a:rPr lang="en-GB" b="1" dirty="0" smtClean="0"/>
              <a:t> </a:t>
            </a:r>
            <a:r>
              <a:rPr lang="en-GB" b="1" dirty="0" err="1" smtClean="0"/>
              <a:t>educación</a:t>
            </a:r>
            <a:r>
              <a:rPr lang="en-GB" b="1" dirty="0" smtClean="0"/>
              <a:t>, </a:t>
            </a:r>
            <a:r>
              <a:rPr lang="en-GB" b="1" dirty="0" err="1" smtClean="0"/>
              <a:t>justicia</a:t>
            </a:r>
            <a:r>
              <a:rPr lang="en-GB" b="1" dirty="0" smtClean="0"/>
              <a:t>, </a:t>
            </a:r>
            <a:r>
              <a:rPr lang="en-GB" b="1" dirty="0" err="1" smtClean="0"/>
              <a:t>trabajo</a:t>
            </a:r>
            <a:r>
              <a:rPr lang="en-GB" b="1" dirty="0" smtClean="0"/>
              <a:t> o </a:t>
            </a:r>
            <a:r>
              <a:rPr lang="en-GB" b="1" dirty="0" err="1" smtClean="0"/>
              <a:t>servicios</a:t>
            </a:r>
            <a:r>
              <a:rPr lang="en-GB" b="1" dirty="0" smtClean="0"/>
              <a:t> </a:t>
            </a:r>
            <a:r>
              <a:rPr lang="en-GB" b="1" dirty="0" err="1" smtClean="0"/>
              <a:t>sociales</a:t>
            </a:r>
            <a:r>
              <a:rPr lang="en-GB" b="1" dirty="0" smtClean="0"/>
              <a:t>. </a:t>
            </a:r>
            <a:endParaRPr lang="es-ES" b="1" dirty="0">
              <a:solidFill>
                <a:schemeClr val="bg1"/>
              </a:solidFill>
            </a:endParaRPr>
          </a:p>
        </p:txBody>
      </p:sp>
      <p:pic>
        <p:nvPicPr>
          <p:cNvPr id="7" name="6 Imagen" descr="manifiesto 3.jpg"/>
          <p:cNvPicPr>
            <a:picLocks noChangeAspect="1"/>
          </p:cNvPicPr>
          <p:nvPr/>
        </p:nvPicPr>
        <p:blipFill>
          <a:blip r:embed="rId3"/>
          <a:stretch>
            <a:fillRect/>
          </a:stretch>
        </p:blipFill>
        <p:spPr>
          <a:xfrm>
            <a:off x="642910" y="1142984"/>
            <a:ext cx="5857884" cy="314187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358082" y="928670"/>
            <a:ext cx="1571636" cy="3031367"/>
          </a:xfrm>
          <a:prstGeom prst="rect">
            <a:avLst/>
          </a:prstGeom>
        </p:spPr>
      </p:pic>
      <p:sp>
        <p:nvSpPr>
          <p:cNvPr id="5" name="1 Título"/>
          <p:cNvSpPr txBox="1">
            <a:spLocks/>
          </p:cNvSpPr>
          <p:nvPr/>
        </p:nvSpPr>
        <p:spPr>
          <a:xfrm>
            <a:off x="428596" y="0"/>
            <a:ext cx="8229600" cy="1143000"/>
          </a:xfrm>
          <a:prstGeom prst="rect">
            <a:avLst/>
          </a:prstGeom>
        </p:spPr>
        <p:txBody>
          <a:bodyPr vert="horz" lIns="91440" tIns="45720" rIns="91440" bIns="45720" rtlCol="0" anchor="ctr">
            <a:normAutofit fontScale="97500"/>
          </a:bodyPr>
          <a:lstStyle/>
          <a:p>
            <a:pPr lvl="0" algn="ctr">
              <a:lnSpc>
                <a:spcPct val="80000"/>
              </a:lnSpc>
              <a:spcBef>
                <a:spcPct val="0"/>
              </a:spcBef>
              <a:defRPr/>
            </a:pPr>
            <a:r>
              <a:rPr lang="es-ES" sz="2900" b="1" dirty="0" smtClean="0">
                <a:solidFill>
                  <a:srgbClr val="7030A0"/>
                </a:solidFill>
                <a:latin typeface="+mj-lt"/>
                <a:ea typeface="+mj-ea"/>
                <a:cs typeface="+mj-cs"/>
              </a:rPr>
              <a:t>SINTIENDO MI CIUDAD: SERVICIO DE RUTAS GUIADAS A PERSONAS CON DISCAPACIDAD </a:t>
            </a:r>
            <a:br>
              <a:rPr lang="es-ES" sz="2900" b="1" dirty="0" smtClean="0">
                <a:solidFill>
                  <a:srgbClr val="7030A0"/>
                </a:solidFill>
                <a:latin typeface="+mj-lt"/>
                <a:ea typeface="+mj-ea"/>
                <a:cs typeface="+mj-cs"/>
              </a:rPr>
            </a:br>
            <a:r>
              <a:rPr kumimoji="0" lang="es-ES" sz="2900" b="1" i="0" u="none" strike="noStrike" kern="1200" cap="none" spc="0" normalizeH="0" baseline="0" noProof="0" dirty="0" smtClean="0">
                <a:ln>
                  <a:noFill/>
                </a:ln>
                <a:solidFill>
                  <a:srgbClr val="7030A0"/>
                </a:solidFill>
                <a:effectLst/>
                <a:uLnTx/>
                <a:uFillTx/>
                <a:latin typeface="+mj-lt"/>
                <a:ea typeface="+mj-ea"/>
                <a:cs typeface="+mj-cs"/>
              </a:rPr>
              <a:t> </a:t>
            </a:r>
            <a:endParaRPr kumimoji="0" lang="es-ES" sz="2900" b="1" i="0" u="none" strike="noStrike" kern="1200" cap="none" spc="0" normalizeH="0" baseline="0" noProof="0" dirty="0">
              <a:ln>
                <a:noFill/>
              </a:ln>
              <a:solidFill>
                <a:srgbClr val="7030A0"/>
              </a:solidFill>
              <a:effectLst/>
              <a:uLnTx/>
              <a:uFillTx/>
              <a:latin typeface="+mj-lt"/>
              <a:ea typeface="+mj-ea"/>
              <a:cs typeface="+mj-cs"/>
            </a:endParaRPr>
          </a:p>
        </p:txBody>
      </p:sp>
      <p:pic>
        <p:nvPicPr>
          <p:cNvPr id="2050" name="Picture 2" descr="C:\Users\W10\Desktop\fotos la punta para tania\acciones de mejora\NUEVO\3.jpg"/>
          <p:cNvPicPr>
            <a:picLocks noChangeAspect="1" noChangeArrowheads="1"/>
          </p:cNvPicPr>
          <p:nvPr/>
        </p:nvPicPr>
        <p:blipFill>
          <a:blip r:embed="rId3"/>
          <a:srcRect/>
          <a:stretch>
            <a:fillRect/>
          </a:stretch>
        </p:blipFill>
        <p:spPr bwMode="auto">
          <a:xfrm>
            <a:off x="500034" y="785794"/>
            <a:ext cx="6786610" cy="5689201"/>
          </a:xfrm>
          <a:prstGeom prst="rect">
            <a:avLst/>
          </a:prstGeom>
          <a:noFill/>
        </p:spPr>
      </p:pic>
      <p:sp>
        <p:nvSpPr>
          <p:cNvPr id="8" name="7 Llamada rectangular"/>
          <p:cNvSpPr/>
          <p:nvPr/>
        </p:nvSpPr>
        <p:spPr>
          <a:xfrm>
            <a:off x="571472" y="4857736"/>
            <a:ext cx="8072462" cy="2000264"/>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Sintiendo mi ciudad es un servicio de rutas guiadas para personas con discapacidad, con el fin de facilitar el acceso al patrimonio cultural del municipio de La Laguna de manera inclusiva.  El programa de visitas guiadas consta de recorridos turísticos  especialmente pensados y dirigidos a personas con discapacidad física, visual, auditiva e intelectual (y sus acompañantes. Los recorridos se componen de diferentes temáticas, abordando los itinerarios más relevantes dentro del centro histórico de la ciudad de La Laguna.</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357694"/>
            <a:ext cx="9144000" cy="2500306"/>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429132"/>
            <a:ext cx="9144000" cy="2214554"/>
          </a:xfrm>
          <a:prstGeom prst="rect">
            <a:avLst/>
          </a:prstGeom>
        </p:spPr>
        <p:txBody>
          <a:bodyPr vert="horz" lIns="91440" tIns="45720" rIns="91440" bIns="45720" rtlCol="0" anchor="ctr">
            <a:noAutofit/>
          </a:bodyPr>
          <a:lstStyle/>
          <a:p>
            <a:endParaRPr lang="es-ES" sz="1600" dirty="0" smtClean="0">
              <a:solidFill>
                <a:schemeClr val="bg1"/>
              </a:solidFill>
              <a:latin typeface="Arial" pitchFamily="34" charset="0"/>
              <a:cs typeface="Arial" pitchFamily="34" charset="0"/>
            </a:endParaRPr>
          </a:p>
          <a:p>
            <a:pPr algn="just"/>
            <a:endParaRPr lang="es-ES" b="1" dirty="0" smtClean="0">
              <a:solidFill>
                <a:schemeClr val="bg1"/>
              </a:solidFill>
              <a:latin typeface="Arial" pitchFamily="34" charset="0"/>
              <a:cs typeface="Arial" pitchFamily="34" charset="0"/>
            </a:endParaRPr>
          </a:p>
          <a:p>
            <a:pPr algn="just"/>
            <a:r>
              <a:rPr lang="es-ES" b="1" dirty="0" smtClean="0">
                <a:solidFill>
                  <a:schemeClr val="bg1"/>
                </a:solidFill>
              </a:rPr>
              <a:t>El Ayuntamiento promueve </a:t>
            </a:r>
            <a:r>
              <a:rPr lang="es-ES" b="1" dirty="0" smtClean="0">
                <a:solidFill>
                  <a:schemeClr val="bg1"/>
                </a:solidFill>
              </a:rPr>
              <a:t>La Laguna Cuida,  una iniciativa de las áreas de Desarrollo Local y Bienestar Social que ha elaborado una investigación, tan pionera como minuciosa, acerca de la soledad no deseada entre personas mayores, así como de la realidad del colectivo formado por las cuidadoras y cuidadores informales, a escala municipal. </a:t>
            </a:r>
            <a:r>
              <a:rPr lang="es-ES" b="1" dirty="0" smtClean="0">
                <a:solidFill>
                  <a:schemeClr val="bg1"/>
                </a:solidFill>
              </a:rPr>
              <a:t>La </a:t>
            </a:r>
            <a:r>
              <a:rPr lang="es-ES" b="1" dirty="0" smtClean="0">
                <a:solidFill>
                  <a:schemeClr val="bg1"/>
                </a:solidFill>
              </a:rPr>
              <a:t>investigación, que ha contado con una dotación de 640.000 euros proporcionados por el Cabildo de Tenerife. El proyecto de La Laguna Cuida visibiliza la situación de cuatro mil adultos mayores que se hallan en situación de soledad no deseada, así como de más de tres mil personas con algún tipo de dependencia, a la par que proporciona empleo a cuarenta </a:t>
            </a:r>
            <a:r>
              <a:rPr lang="es-ES" b="1" dirty="0" smtClean="0">
                <a:solidFill>
                  <a:schemeClr val="bg1"/>
                </a:solidFill>
              </a:rPr>
              <a:t>profesionales.</a:t>
            </a:r>
            <a:endParaRPr lang="es-ES" b="1" dirty="0" smtClean="0">
              <a:solidFill>
                <a:schemeClr val="bg1"/>
              </a:solidFill>
            </a:endParaRPr>
          </a:p>
          <a:p>
            <a:endParaRPr lang="es-ES" sz="1600" dirty="0" smtClean="0">
              <a:solidFill>
                <a:schemeClr val="bg1"/>
              </a:solidFill>
              <a:latin typeface="Arial" pitchFamily="34" charset="0"/>
              <a:cs typeface="Arial" pitchFamily="34" charset="0"/>
            </a:endParaRPr>
          </a:p>
          <a:p>
            <a:r>
              <a:rPr lang="es-ES" sz="1600" dirty="0" smtClean="0">
                <a:solidFill>
                  <a:schemeClr val="bg1"/>
                </a:solidFill>
                <a:latin typeface="Arial" pitchFamily="34" charset="0"/>
                <a:cs typeface="Arial" pitchFamily="34" charset="0"/>
              </a:rPr>
              <a:t>  </a:t>
            </a:r>
          </a:p>
        </p:txBody>
      </p:sp>
      <p:pic>
        <p:nvPicPr>
          <p:cNvPr id="11" name="10 Imagen" descr="Logotipo La Laguna Inclusiva.png"/>
          <p:cNvPicPr>
            <a:picLocks noChangeAspect="1"/>
          </p:cNvPicPr>
          <p:nvPr/>
        </p:nvPicPr>
        <p:blipFill>
          <a:blip r:embed="rId2" cstate="print"/>
          <a:stretch>
            <a:fillRect/>
          </a:stretch>
        </p:blipFill>
        <p:spPr>
          <a:xfrm>
            <a:off x="7858148" y="714356"/>
            <a:ext cx="1285852" cy="2500330"/>
          </a:xfrm>
          <a:prstGeom prst="rect">
            <a:avLst/>
          </a:prstGeom>
        </p:spPr>
      </p:pic>
      <p:sp>
        <p:nvSpPr>
          <p:cNvPr id="14" name="1 Título"/>
          <p:cNvSpPr>
            <a:spLocks noGrp="1"/>
          </p:cNvSpPr>
          <p:nvPr>
            <p:ph type="title"/>
          </p:nvPr>
        </p:nvSpPr>
        <p:spPr>
          <a:xfrm>
            <a:off x="0" y="0"/>
            <a:ext cx="7500990" cy="1500190"/>
          </a:xfrm>
        </p:spPr>
        <p:txBody>
          <a:bodyPr>
            <a:normAutofit fontScale="90000"/>
          </a:bodyPr>
          <a:lstStyle/>
          <a:p>
            <a:r>
              <a:rPr lang="es-ES" b="1" dirty="0" smtClean="0">
                <a:solidFill>
                  <a:srgbClr val="002060"/>
                </a:solidFill>
              </a:rPr>
              <a:t>	</a:t>
            </a:r>
            <a:r>
              <a:rPr lang="es-ES" sz="4000" b="1" dirty="0" smtClean="0">
                <a:solidFill>
                  <a:srgbClr val="002060"/>
                </a:solidFill>
              </a:rPr>
              <a:t> </a:t>
            </a:r>
            <a:r>
              <a:rPr lang="es-ES" sz="3100" b="1" dirty="0" smtClean="0">
                <a:solidFill>
                  <a:srgbClr val="7030A0"/>
                </a:solidFill>
              </a:rPr>
              <a:t>EL AYUNTAMIENTO DE LA LAGUNA CREA </a:t>
            </a:r>
            <a:r>
              <a:rPr lang="es-ES" sz="3100" b="1" dirty="0" smtClean="0">
                <a:solidFill>
                  <a:srgbClr val="7030A0"/>
                </a:solidFill>
              </a:rPr>
              <a:t>LA LAGUNA CUIDA, UNA </a:t>
            </a:r>
            <a:r>
              <a:rPr lang="es-ES" sz="3100" b="1" dirty="0" smtClean="0">
                <a:solidFill>
                  <a:srgbClr val="7030A0"/>
                </a:solidFill>
              </a:rPr>
              <a:t>RED DE CIUDADOS PARA LUCHAR CONTRA LA SOLEDAD NO DESEADA</a:t>
            </a:r>
            <a:endParaRPr lang="es-ES" sz="3100" b="1" dirty="0">
              <a:solidFill>
                <a:srgbClr val="7030A0"/>
              </a:solidFill>
            </a:endParaRPr>
          </a:p>
        </p:txBody>
      </p:sp>
      <p:pic>
        <p:nvPicPr>
          <p:cNvPr id="8" name="7 Imagen" descr="dispositivos_de_autocuidado_.jpg"/>
          <p:cNvPicPr>
            <a:picLocks noChangeAspect="1"/>
          </p:cNvPicPr>
          <p:nvPr/>
        </p:nvPicPr>
        <p:blipFill>
          <a:blip r:embed="rId3"/>
          <a:stretch>
            <a:fillRect/>
          </a:stretch>
        </p:blipFill>
        <p:spPr>
          <a:xfrm>
            <a:off x="3929058" y="1785926"/>
            <a:ext cx="3786214" cy="2428892"/>
          </a:xfrm>
          <a:prstGeom prst="rect">
            <a:avLst/>
          </a:prstGeom>
        </p:spPr>
      </p:pic>
      <p:pic>
        <p:nvPicPr>
          <p:cNvPr id="9" name="8 Imagen" descr="PROYECTO LA LAGUNA CUIDA 4.jpg"/>
          <p:cNvPicPr>
            <a:picLocks noChangeAspect="1"/>
          </p:cNvPicPr>
          <p:nvPr/>
        </p:nvPicPr>
        <p:blipFill>
          <a:blip r:embed="rId4"/>
          <a:stretch>
            <a:fillRect/>
          </a:stretch>
        </p:blipFill>
        <p:spPr>
          <a:xfrm>
            <a:off x="107392" y="1785926"/>
            <a:ext cx="3750228" cy="250640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572008"/>
            <a:ext cx="9144000" cy="2285992"/>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572008"/>
            <a:ext cx="9144000" cy="2285992"/>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b="1" dirty="0" smtClean="0">
              <a:solidFill>
                <a:schemeClr val="bg1"/>
              </a:solidFill>
            </a:endParaRPr>
          </a:p>
          <a:p>
            <a:endParaRPr lang="es-ES" b="1" dirty="0" smtClean="0">
              <a:solidFill>
                <a:schemeClr val="bg1"/>
              </a:solidFill>
            </a:endParaRPr>
          </a:p>
          <a:p>
            <a:r>
              <a:rPr lang="es-ES" b="1" dirty="0" smtClean="0">
                <a:solidFill>
                  <a:schemeClr val="bg1"/>
                </a:solidFill>
              </a:rPr>
              <a:t>El </a:t>
            </a:r>
            <a:r>
              <a:rPr lang="es-ES" b="1" dirty="0" smtClean="0">
                <a:solidFill>
                  <a:schemeClr val="bg1"/>
                </a:solidFill>
              </a:rPr>
              <a:t>Servicio de Ayuda a Domicilio de La Laguna asiste a mil doscientas personas de todo el municipio, en su mayoría adultos mayores, durante el desarrollo de sus labores diarias, a fin de mejorar su independencia y autoestima</a:t>
            </a:r>
            <a:r>
              <a:rPr lang="es-ES" b="1" dirty="0" smtClean="0">
                <a:solidFill>
                  <a:srgbClr val="FFFF00"/>
                </a:solidFill>
              </a:rPr>
              <a:t>. </a:t>
            </a:r>
            <a:r>
              <a:rPr lang="es-ES" b="1" dirty="0" smtClean="0">
                <a:solidFill>
                  <a:schemeClr val="bg1"/>
                </a:solidFill>
              </a:rPr>
              <a:t>El Servicio de Ayuda a Domicilio (SAD) de La Laguna proporciona una amplia variedad de actuaciones preventivas, formativas y rehabilitadoras, las cuales son llevadas a cabo por ciento setenta trabajadoras cualificadas en el domicilio de los y las usuarias, con el objetivo de atender las necesidades básicas de aquellos vecinos que requieran este </a:t>
            </a:r>
            <a:r>
              <a:rPr lang="es-ES" b="1" dirty="0" smtClean="0">
                <a:solidFill>
                  <a:schemeClr val="bg1"/>
                </a:solidFill>
              </a:rPr>
              <a:t>servicio. Para la prestación de este</a:t>
            </a:r>
            <a:r>
              <a:rPr lang="es-ES" b="1" dirty="0" smtClean="0">
                <a:solidFill>
                  <a:schemeClr val="bg1"/>
                </a:solidFill>
              </a:rPr>
              <a:t> </a:t>
            </a:r>
            <a:r>
              <a:rPr lang="es-ES" b="1" dirty="0" smtClean="0">
                <a:solidFill>
                  <a:schemeClr val="bg1"/>
                </a:solidFill>
              </a:rPr>
              <a:t>Servicio de Ayuda a Domicilio </a:t>
            </a:r>
            <a:r>
              <a:rPr lang="es-ES" b="1" dirty="0" smtClean="0">
                <a:solidFill>
                  <a:schemeClr val="bg1"/>
                </a:solidFill>
              </a:rPr>
              <a:t> se cuenta </a:t>
            </a:r>
            <a:r>
              <a:rPr lang="es-ES" b="1" dirty="0" smtClean="0">
                <a:solidFill>
                  <a:schemeClr val="bg1"/>
                </a:solidFill>
              </a:rPr>
              <a:t>con un presupuesto anual municipal superior a los 3,9 millones de euros.</a:t>
            </a:r>
            <a:endParaRPr lang="es-ES" dirty="0" smtClean="0">
              <a:solidFill>
                <a:schemeClr val="bg1"/>
              </a:solidFill>
            </a:endParaRPr>
          </a:p>
          <a:p>
            <a:endParaRPr lang="es-ES" dirty="0" smtClean="0">
              <a:solidFill>
                <a:schemeClr val="bg1"/>
              </a:solidFill>
            </a:endParaRPr>
          </a:p>
          <a:p>
            <a:endParaRPr lang="es-ES" sz="1600" dirty="0" smtClean="0">
              <a:solidFill>
                <a:schemeClr val="bg1"/>
              </a:solidFill>
              <a:latin typeface="Arial" pitchFamily="34" charset="0"/>
              <a:cs typeface="Arial" pitchFamily="34" charset="0"/>
            </a:endParaRPr>
          </a:p>
          <a:p>
            <a:r>
              <a:rPr lang="es-ES" sz="1600" dirty="0" smtClean="0">
                <a:solidFill>
                  <a:schemeClr val="bg1"/>
                </a:solidFill>
                <a:latin typeface="Arial" pitchFamily="34" charset="0"/>
                <a:cs typeface="Arial" pitchFamily="34" charset="0"/>
              </a:rPr>
              <a:t>  </a:t>
            </a:r>
          </a:p>
        </p:txBody>
      </p:sp>
      <p:pic>
        <p:nvPicPr>
          <p:cNvPr id="11" name="10 Imagen" descr="Logotipo La Laguna Inclusiva.png"/>
          <p:cNvPicPr>
            <a:picLocks noChangeAspect="1"/>
          </p:cNvPicPr>
          <p:nvPr/>
        </p:nvPicPr>
        <p:blipFill>
          <a:blip r:embed="rId2" cstate="print"/>
          <a:stretch>
            <a:fillRect/>
          </a:stretch>
        </p:blipFill>
        <p:spPr>
          <a:xfrm>
            <a:off x="8041841" y="500042"/>
            <a:ext cx="1102159" cy="2143140"/>
          </a:xfrm>
          <a:prstGeom prst="rect">
            <a:avLst/>
          </a:prstGeom>
        </p:spPr>
      </p:pic>
      <p:sp>
        <p:nvSpPr>
          <p:cNvPr id="8" name="1 Título"/>
          <p:cNvSpPr>
            <a:spLocks noGrp="1"/>
          </p:cNvSpPr>
          <p:nvPr>
            <p:ph type="title"/>
          </p:nvPr>
        </p:nvSpPr>
        <p:spPr>
          <a:xfrm>
            <a:off x="0" y="214290"/>
            <a:ext cx="7500990" cy="1500190"/>
          </a:xfrm>
        </p:spPr>
        <p:txBody>
          <a:bodyPr>
            <a:normAutofit/>
          </a:bodyPr>
          <a:lstStyle/>
          <a:p>
            <a:r>
              <a:rPr lang="es-ES" b="1" dirty="0" smtClean="0">
                <a:solidFill>
                  <a:srgbClr val="002060"/>
                </a:solidFill>
              </a:rPr>
              <a:t>	</a:t>
            </a:r>
            <a:r>
              <a:rPr lang="es-ES" sz="4000" b="1" dirty="0" smtClean="0">
                <a:solidFill>
                  <a:srgbClr val="002060"/>
                </a:solidFill>
              </a:rPr>
              <a:t> </a:t>
            </a:r>
            <a:r>
              <a:rPr lang="es-ES" sz="3100" b="1" dirty="0" smtClean="0">
                <a:solidFill>
                  <a:srgbClr val="7030A0"/>
                </a:solidFill>
              </a:rPr>
              <a:t>EL AYUNTAMIENTO DE LA LAGUNA OFRECE EL SERVICIO DE AYUDA A DOMICILIO </a:t>
            </a:r>
            <a:endParaRPr lang="es-ES" sz="3100" b="1" dirty="0">
              <a:solidFill>
                <a:srgbClr val="7030A0"/>
              </a:solidFill>
            </a:endParaRPr>
          </a:p>
        </p:txBody>
      </p:sp>
      <p:pic>
        <p:nvPicPr>
          <p:cNvPr id="10" name="9 Imagen" descr="cuidador-de-personas-mayores-a-domicilio.jpg"/>
          <p:cNvPicPr>
            <a:picLocks noChangeAspect="1"/>
          </p:cNvPicPr>
          <p:nvPr/>
        </p:nvPicPr>
        <p:blipFill>
          <a:blip r:embed="rId3"/>
          <a:stretch>
            <a:fillRect/>
          </a:stretch>
        </p:blipFill>
        <p:spPr>
          <a:xfrm>
            <a:off x="214282" y="2071678"/>
            <a:ext cx="4087648" cy="2295802"/>
          </a:xfrm>
          <a:prstGeom prst="rect">
            <a:avLst/>
          </a:prstGeom>
        </p:spPr>
      </p:pic>
      <p:pic>
        <p:nvPicPr>
          <p:cNvPr id="12" name="11 Imagen" descr="PROYECTOS SOCIALES 2.jpg"/>
          <p:cNvPicPr>
            <a:picLocks noChangeAspect="1"/>
          </p:cNvPicPr>
          <p:nvPr/>
        </p:nvPicPr>
        <p:blipFill>
          <a:blip r:embed="rId4" cstate="print"/>
          <a:stretch>
            <a:fillRect/>
          </a:stretch>
        </p:blipFill>
        <p:spPr>
          <a:xfrm>
            <a:off x="4429124" y="2000240"/>
            <a:ext cx="3500462" cy="233364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429132"/>
            <a:ext cx="9144000" cy="242886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429132"/>
            <a:ext cx="9144000" cy="2428868"/>
          </a:xfrm>
          <a:prstGeom prst="rect">
            <a:avLst/>
          </a:prstGeom>
        </p:spPr>
        <p:txBody>
          <a:bodyPr vert="horz" lIns="91440" tIns="45720" rIns="91440" bIns="45720" rtlCol="0" anchor="ctr">
            <a:noAutofit/>
          </a:bodyPr>
          <a:lstStyle/>
          <a:p>
            <a:endParaRPr lang="es-ES" sz="1600" dirty="0" smtClean="0">
              <a:solidFill>
                <a:schemeClr val="bg1"/>
              </a:solidFill>
            </a:endParaRPr>
          </a:p>
          <a:p>
            <a:endParaRPr lang="es-ES" sz="1600" dirty="0" smtClean="0">
              <a:solidFill>
                <a:schemeClr val="bg1"/>
              </a:solidFill>
            </a:endParaRPr>
          </a:p>
          <a:p>
            <a:endParaRPr lang="es-ES" sz="1600" dirty="0" smtClean="0">
              <a:solidFill>
                <a:schemeClr val="bg1"/>
              </a:solidFill>
            </a:endParaRPr>
          </a:p>
          <a:p>
            <a:r>
              <a:rPr lang="es-ES" sz="1600" b="1" dirty="0" smtClean="0">
                <a:solidFill>
                  <a:schemeClr val="bg1"/>
                </a:solidFill>
              </a:rPr>
              <a:t>El </a:t>
            </a:r>
            <a:r>
              <a:rPr lang="es-ES" sz="1600" b="1" dirty="0" smtClean="0">
                <a:solidFill>
                  <a:schemeClr val="bg1"/>
                </a:solidFill>
              </a:rPr>
              <a:t>Ayuntamiento de La Laguna  refuerza:   el servicio de acompañamiento a mayores en situación de aislamiento social el cual  pretende facilitar la permanencia de las personas mayores en sus entornos </a:t>
            </a:r>
            <a:r>
              <a:rPr lang="es-ES" sz="1600" b="1" dirty="0" smtClean="0">
                <a:solidFill>
                  <a:schemeClr val="bg1"/>
                </a:solidFill>
              </a:rPr>
              <a:t>habituales y  </a:t>
            </a:r>
            <a:r>
              <a:rPr lang="es-ES" sz="1600" b="1" dirty="0" smtClean="0">
                <a:solidFill>
                  <a:schemeClr val="bg1"/>
                </a:solidFill>
              </a:rPr>
              <a:t>mejorar su calidad de </a:t>
            </a:r>
            <a:r>
              <a:rPr lang="es-ES" sz="1600" b="1" dirty="0" smtClean="0">
                <a:solidFill>
                  <a:schemeClr val="bg1"/>
                </a:solidFill>
              </a:rPr>
              <a:t>vida-El </a:t>
            </a:r>
            <a:r>
              <a:rPr lang="es-ES" sz="1600" b="1" dirty="0" smtClean="0">
                <a:solidFill>
                  <a:schemeClr val="bg1"/>
                </a:solidFill>
              </a:rPr>
              <a:t>programa, que se desarrolla en zonas aisladas del municipio, con especial atención en los ámbitos rurales, incluye traslados o desplazamientos, la promoción de la salud con ocio terapéutico, y las actividades de formación.</a:t>
            </a:r>
          </a:p>
          <a:p>
            <a:r>
              <a:rPr lang="es-ES" sz="1600" b="1" dirty="0" smtClean="0">
                <a:solidFill>
                  <a:schemeClr val="bg1"/>
                </a:solidFill>
              </a:rPr>
              <a:t>Otro de los nuevos  programa es el  Servicio de Atención telefónica para Mayores que les permitirá solicitar información y hacer todas las consultas de gestiones municipales, desde casa y de forma sencilla. Son las novedades en el retorno a la </a:t>
            </a:r>
            <a:r>
              <a:rPr lang="es-ES" sz="1600" b="1" dirty="0" smtClean="0">
                <a:solidFill>
                  <a:schemeClr val="bg1"/>
                </a:solidFill>
              </a:rPr>
              <a:t>normalidad-</a:t>
            </a:r>
            <a:endParaRPr lang="es-ES" sz="1600" b="1" dirty="0" smtClean="0">
              <a:solidFill>
                <a:schemeClr val="bg1"/>
              </a:solidFill>
            </a:endParaRPr>
          </a:p>
          <a:p>
            <a:pPr algn="just"/>
            <a:endParaRPr lang="es-ES" sz="1600" dirty="0" smtClean="0">
              <a:solidFill>
                <a:schemeClr val="bg1"/>
              </a:solidFill>
            </a:endParaRPr>
          </a:p>
          <a:p>
            <a:endParaRPr lang="es-ES" sz="1600" dirty="0" smtClean="0">
              <a:solidFill>
                <a:schemeClr val="bg1"/>
              </a:solidFill>
              <a:latin typeface="Arial" pitchFamily="34" charset="0"/>
              <a:cs typeface="Arial" pitchFamily="34" charset="0"/>
            </a:endParaRPr>
          </a:p>
          <a:p>
            <a:r>
              <a:rPr lang="es-ES" sz="1600" dirty="0" smtClean="0">
                <a:solidFill>
                  <a:schemeClr val="bg1"/>
                </a:solidFill>
                <a:latin typeface="Arial" pitchFamily="34" charset="0"/>
                <a:cs typeface="Arial" pitchFamily="34" charset="0"/>
              </a:rPr>
              <a:t>  </a:t>
            </a:r>
          </a:p>
        </p:txBody>
      </p:sp>
      <p:pic>
        <p:nvPicPr>
          <p:cNvPr id="11" name="10 Imagen" descr="Logotipo La Laguna Inclusiva.png"/>
          <p:cNvPicPr>
            <a:picLocks noChangeAspect="1"/>
          </p:cNvPicPr>
          <p:nvPr/>
        </p:nvPicPr>
        <p:blipFill>
          <a:blip r:embed="rId2" cstate="print"/>
          <a:stretch>
            <a:fillRect/>
          </a:stretch>
        </p:blipFill>
        <p:spPr>
          <a:xfrm>
            <a:off x="7572396" y="571480"/>
            <a:ext cx="1571604" cy="3129037"/>
          </a:xfrm>
          <a:prstGeom prst="rect">
            <a:avLst/>
          </a:prstGeom>
        </p:spPr>
      </p:pic>
      <p:sp>
        <p:nvSpPr>
          <p:cNvPr id="12" name="1 Título"/>
          <p:cNvSpPr>
            <a:spLocks noGrp="1"/>
          </p:cNvSpPr>
          <p:nvPr>
            <p:ph type="title"/>
          </p:nvPr>
        </p:nvSpPr>
        <p:spPr>
          <a:xfrm>
            <a:off x="0" y="214290"/>
            <a:ext cx="7358114" cy="1571628"/>
          </a:xfrm>
        </p:spPr>
        <p:txBody>
          <a:bodyPr>
            <a:normAutofit fontScale="90000"/>
          </a:bodyPr>
          <a:lstStyle/>
          <a:p>
            <a:r>
              <a:rPr lang="es-ES" sz="2800" b="1" dirty="0" smtClean="0">
                <a:solidFill>
                  <a:srgbClr val="7030A0"/>
                </a:solidFill>
              </a:rPr>
              <a:t>EL AYUNTAMIENTO DE LA LAGUNA REFUERZA EL SERVICIO DE ACOMPAÑAMIENTO A MAYORES Y EL SERVICIO DE ATENCIÓN TELEFÓNICA PARA MAYORES</a:t>
            </a:r>
            <a:endParaRPr lang="es-ES" sz="2800" b="1" dirty="0">
              <a:solidFill>
                <a:srgbClr val="7030A0"/>
              </a:solidFill>
            </a:endParaRPr>
          </a:p>
        </p:txBody>
      </p:sp>
      <p:pic>
        <p:nvPicPr>
          <p:cNvPr id="8" name="7 Imagen" descr="cuidado-a-personas-mayores-e1501068716309.jpg"/>
          <p:cNvPicPr>
            <a:picLocks noChangeAspect="1"/>
          </p:cNvPicPr>
          <p:nvPr/>
        </p:nvPicPr>
        <p:blipFill>
          <a:blip r:embed="rId3"/>
          <a:stretch>
            <a:fillRect/>
          </a:stretch>
        </p:blipFill>
        <p:spPr>
          <a:xfrm>
            <a:off x="214282" y="2071678"/>
            <a:ext cx="3571900" cy="2007484"/>
          </a:xfrm>
          <a:prstGeom prst="rect">
            <a:avLst/>
          </a:prstGeom>
        </p:spPr>
      </p:pic>
      <p:pic>
        <p:nvPicPr>
          <p:cNvPr id="9" name="8 Imagen" descr="soledad-banner.jpg"/>
          <p:cNvPicPr>
            <a:picLocks noChangeAspect="1"/>
          </p:cNvPicPr>
          <p:nvPr/>
        </p:nvPicPr>
        <p:blipFill>
          <a:blip r:embed="rId4"/>
          <a:stretch>
            <a:fillRect/>
          </a:stretch>
        </p:blipFill>
        <p:spPr>
          <a:xfrm>
            <a:off x="4000496" y="2071678"/>
            <a:ext cx="3429025" cy="2000264"/>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143768" y="357166"/>
            <a:ext cx="1571605" cy="3264523"/>
          </a:xfrm>
          <a:prstGeom prst="rect">
            <a:avLst/>
          </a:prstGeom>
        </p:spPr>
      </p:pic>
      <p:pic>
        <p:nvPicPr>
          <p:cNvPr id="1026" name="Picture 2" descr="C:\Users\W10\Desktop\ALEX Y MÍAS 2012\DEPORTE ADAPTADO\fotos 10 diapos\25 oct\11.jpg"/>
          <p:cNvPicPr>
            <a:picLocks noChangeAspect="1" noChangeArrowheads="1"/>
          </p:cNvPicPr>
          <p:nvPr/>
        </p:nvPicPr>
        <p:blipFill>
          <a:blip r:embed="rId3"/>
          <a:srcRect/>
          <a:stretch>
            <a:fillRect/>
          </a:stretch>
        </p:blipFill>
        <p:spPr bwMode="auto">
          <a:xfrm>
            <a:off x="500034" y="500042"/>
            <a:ext cx="6607197" cy="5538799"/>
          </a:xfrm>
          <a:prstGeom prst="rect">
            <a:avLst/>
          </a:prstGeom>
          <a:noFill/>
        </p:spPr>
      </p:pic>
      <p:sp>
        <p:nvSpPr>
          <p:cNvPr id="8" name="7 Llamada rectangular"/>
          <p:cNvSpPr/>
          <p:nvPr/>
        </p:nvSpPr>
        <p:spPr>
          <a:xfrm>
            <a:off x="0" y="4500570"/>
            <a:ext cx="9144000" cy="2357430"/>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9" name="1 Título"/>
          <p:cNvSpPr txBox="1">
            <a:spLocks/>
          </p:cNvSpPr>
          <p:nvPr/>
        </p:nvSpPr>
        <p:spPr>
          <a:xfrm>
            <a:off x="0" y="4429132"/>
            <a:ext cx="9144000" cy="2428868"/>
          </a:xfrm>
          <a:prstGeom prst="rect">
            <a:avLst/>
          </a:prstGeom>
        </p:spPr>
        <p:txBody>
          <a:bodyPr vert="horz" lIns="91440" tIns="45720" rIns="91440" bIns="45720" rtlCol="0" anchor="ctr">
            <a:noAutofit/>
          </a:bodyPr>
          <a:lstStyle/>
          <a:p>
            <a:endParaRPr lang="es-ES" sz="1600" b="1" dirty="0" smtClean="0"/>
          </a:p>
          <a:p>
            <a:endParaRPr lang="es-ES" sz="1600" b="1" dirty="0" smtClean="0">
              <a:solidFill>
                <a:srgbClr val="FFFF00"/>
              </a:solidFill>
            </a:endParaRPr>
          </a:p>
          <a:p>
            <a:endParaRPr lang="es-ES" b="1" dirty="0" smtClean="0">
              <a:solidFill>
                <a:schemeClr val="bg1"/>
              </a:solidFill>
            </a:endParaRPr>
          </a:p>
          <a:p>
            <a:r>
              <a:rPr lang="es-ES" b="1" dirty="0" smtClean="0">
                <a:solidFill>
                  <a:schemeClr val="bg1"/>
                </a:solidFill>
              </a:rPr>
              <a:t>El </a:t>
            </a:r>
            <a:r>
              <a:rPr lang="es-ES" b="1" dirty="0" smtClean="0">
                <a:solidFill>
                  <a:schemeClr val="bg1"/>
                </a:solidFill>
              </a:rPr>
              <a:t>Centro de Día </a:t>
            </a:r>
            <a:r>
              <a:rPr lang="es-ES" b="1" dirty="0" err="1" smtClean="0">
                <a:solidFill>
                  <a:schemeClr val="bg1"/>
                </a:solidFill>
              </a:rPr>
              <a:t>Acaymo</a:t>
            </a:r>
            <a:r>
              <a:rPr lang="es-ES" b="1" dirty="0" smtClean="0">
                <a:solidFill>
                  <a:schemeClr val="bg1"/>
                </a:solidFill>
              </a:rPr>
              <a:t>  ofrece un servicio intermedio al prestar atención a las necesidades básicas, terapéuticas y sociales de las personas no dependientes, promoviendo su autonomía y permanencia en el entorno habitual. </a:t>
            </a:r>
            <a:r>
              <a:rPr lang="es-ES" b="1" dirty="0" smtClean="0">
                <a:solidFill>
                  <a:schemeClr val="bg1"/>
                </a:solidFill>
              </a:rPr>
              <a:t>La </a:t>
            </a:r>
            <a:r>
              <a:rPr lang="es-ES" b="1" dirty="0" smtClean="0">
                <a:solidFill>
                  <a:schemeClr val="bg1"/>
                </a:solidFill>
              </a:rPr>
              <a:t>Unidad de Estancia Diurna del Centro de Día </a:t>
            </a:r>
            <a:r>
              <a:rPr lang="es-ES" b="1" dirty="0" err="1" smtClean="0">
                <a:solidFill>
                  <a:schemeClr val="bg1"/>
                </a:solidFill>
              </a:rPr>
              <a:t>Acaymo</a:t>
            </a:r>
            <a:r>
              <a:rPr lang="es-ES" b="1" dirty="0" smtClean="0">
                <a:solidFill>
                  <a:schemeClr val="bg1"/>
                </a:solidFill>
              </a:rPr>
              <a:t> presta una atención integral adaptada a las necesidades personales básicas, terapéuticas y socioculturales de las personas afectadas por un grado variable de dependencia, siempre </a:t>
            </a:r>
            <a:r>
              <a:rPr lang="es-ES" b="1" dirty="0" smtClean="0">
                <a:solidFill>
                  <a:schemeClr val="bg1"/>
                </a:solidFill>
              </a:rPr>
              <a:t>desde </a:t>
            </a:r>
            <a:r>
              <a:rPr lang="es-ES" b="1" dirty="0" smtClean="0">
                <a:solidFill>
                  <a:schemeClr val="bg1"/>
                </a:solidFill>
              </a:rPr>
              <a:t>un objetivo </a:t>
            </a:r>
            <a:r>
              <a:rPr lang="es-ES" b="1" dirty="0" err="1" smtClean="0">
                <a:solidFill>
                  <a:schemeClr val="bg1"/>
                </a:solidFill>
              </a:rPr>
              <a:t>rehabilitador.Recientemente</a:t>
            </a:r>
            <a:r>
              <a:rPr lang="es-ES" b="1" dirty="0" smtClean="0">
                <a:solidFill>
                  <a:schemeClr val="bg1"/>
                </a:solidFill>
              </a:rPr>
              <a:t> se ha aprobado un nuevo Reglamento </a:t>
            </a:r>
            <a:r>
              <a:rPr lang="es-ES" b="1" dirty="0" smtClean="0">
                <a:solidFill>
                  <a:schemeClr val="bg1"/>
                </a:solidFill>
              </a:rPr>
              <a:t>que </a:t>
            </a:r>
            <a:r>
              <a:rPr lang="es-ES" b="1" dirty="0" smtClean="0">
                <a:solidFill>
                  <a:schemeClr val="bg1"/>
                </a:solidFill>
              </a:rPr>
              <a:t>ha permitido tanto crear nuevos servicios, como adaptar el funcionamiento y requisitos de acceso a las necesidades actuales. </a:t>
            </a:r>
            <a:endParaRPr lang="es-ES" b="1" dirty="0" smtClean="0">
              <a:solidFill>
                <a:schemeClr val="bg1"/>
              </a:solidFill>
            </a:endParaRPr>
          </a:p>
          <a:p>
            <a:endParaRPr lang="es-ES" sz="1600" dirty="0" smtClean="0">
              <a:solidFill>
                <a:schemeClr val="bg1"/>
              </a:solidFill>
            </a:endParaRPr>
          </a:p>
          <a:p>
            <a:endParaRPr lang="es-ES" sz="1600" dirty="0" smtClean="0">
              <a:solidFill>
                <a:schemeClr val="bg1"/>
              </a:solidFill>
              <a:latin typeface="Arial" pitchFamily="34" charset="0"/>
              <a:cs typeface="Arial" pitchFamily="34" charset="0"/>
            </a:endParaRPr>
          </a:p>
          <a:p>
            <a:r>
              <a:rPr lang="es-ES" sz="1600" dirty="0" smtClean="0">
                <a:solidFill>
                  <a:schemeClr val="bg1"/>
                </a:solidFill>
                <a:latin typeface="Arial" pitchFamily="34" charset="0"/>
                <a:cs typeface="Arial" pitchFamily="34" charset="0"/>
              </a:rPr>
              <a:t>  </a:t>
            </a:r>
          </a:p>
        </p:txBody>
      </p:sp>
      <p:sp>
        <p:nvSpPr>
          <p:cNvPr id="13" name="1 Título"/>
          <p:cNvSpPr txBox="1">
            <a:spLocks/>
          </p:cNvSpPr>
          <p:nvPr/>
        </p:nvSpPr>
        <p:spPr>
          <a:xfrm>
            <a:off x="857224" y="0"/>
            <a:ext cx="6143668" cy="5714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rgbClr val="002060"/>
                </a:solidFill>
                <a:effectLst/>
                <a:uLnTx/>
                <a:uFillTx/>
                <a:latin typeface="+mj-lt"/>
                <a:ea typeface="+mj-ea"/>
                <a:cs typeface="+mj-cs"/>
              </a:rPr>
              <a:t/>
            </a:r>
            <a:br>
              <a:rPr kumimoji="0" lang="es-ES" sz="2800" b="1" i="0" u="none" strike="noStrike" kern="1200" cap="none" spc="0" normalizeH="0" baseline="0" noProof="0" dirty="0" smtClean="0">
                <a:ln>
                  <a:noFill/>
                </a:ln>
                <a:solidFill>
                  <a:srgbClr val="002060"/>
                </a:solidFill>
                <a:effectLst/>
                <a:uLnTx/>
                <a:uFillTx/>
                <a:latin typeface="+mj-lt"/>
                <a:ea typeface="+mj-ea"/>
                <a:cs typeface="+mj-cs"/>
              </a:rPr>
            </a:br>
            <a:r>
              <a:rPr kumimoji="0" lang="es-ES" sz="3200" b="1" i="0" u="none" strike="noStrike" kern="1200" cap="none" spc="0" normalizeH="0" baseline="0" noProof="0" dirty="0" smtClean="0">
                <a:ln>
                  <a:noFill/>
                </a:ln>
                <a:solidFill>
                  <a:srgbClr val="7030A0"/>
                </a:solidFill>
                <a:effectLst/>
                <a:uLnTx/>
                <a:uFillTx/>
                <a:latin typeface="+mj-lt"/>
                <a:ea typeface="+mj-ea"/>
                <a:cs typeface="+mj-cs"/>
              </a:rPr>
              <a:t>CENTRO DE DÍA ACAYMO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6715140" y="1071546"/>
            <a:ext cx="1370391" cy="2643206"/>
          </a:xfrm>
          <a:prstGeom prst="rect">
            <a:avLst/>
          </a:prstGeom>
        </p:spPr>
      </p:pic>
      <p:pic>
        <p:nvPicPr>
          <p:cNvPr id="6" name="5 Imagen" descr="Cartel de El Legado incluye unas manos jóvenes tomando las manos de una anciana.png"/>
          <p:cNvPicPr>
            <a:picLocks noChangeAspect="1"/>
          </p:cNvPicPr>
          <p:nvPr/>
        </p:nvPicPr>
        <p:blipFill>
          <a:blip r:embed="rId3"/>
          <a:stretch>
            <a:fillRect/>
          </a:stretch>
        </p:blipFill>
        <p:spPr>
          <a:xfrm>
            <a:off x="1000100" y="1071546"/>
            <a:ext cx="5214974" cy="3661577"/>
          </a:xfrm>
          <a:prstGeom prst="rect">
            <a:avLst/>
          </a:prstGeom>
        </p:spPr>
      </p:pic>
      <p:sp>
        <p:nvSpPr>
          <p:cNvPr id="8" name="1 Título"/>
          <p:cNvSpPr txBox="1">
            <a:spLocks/>
          </p:cNvSpPr>
          <p:nvPr/>
        </p:nvSpPr>
        <p:spPr>
          <a:xfrm>
            <a:off x="357158" y="-285776"/>
            <a:ext cx="8501122" cy="15716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“EL LEGADO” UN PROYECTO AUDIOVISUAL PARA LA “CONSERVACIÓN DEL SABER” DE PERSONAS MAYORES</a:t>
            </a:r>
            <a:endParaRPr lang="es-ES" sz="2800" b="1" dirty="0">
              <a:solidFill>
                <a:srgbClr val="7030A0"/>
              </a:solidFill>
              <a:latin typeface="+mj-lt"/>
              <a:ea typeface="+mj-ea"/>
              <a:cs typeface="+mj-cs"/>
            </a:endParaRPr>
          </a:p>
        </p:txBody>
      </p:sp>
      <p:pic>
        <p:nvPicPr>
          <p:cNvPr id="7" name="6 Imagen" descr="red de ciudades amigables con las personas mayores.jfif"/>
          <p:cNvPicPr>
            <a:picLocks noChangeAspect="1"/>
          </p:cNvPicPr>
          <p:nvPr/>
        </p:nvPicPr>
        <p:blipFill>
          <a:blip r:embed="rId4"/>
          <a:stretch>
            <a:fillRect/>
          </a:stretch>
        </p:blipFill>
        <p:spPr>
          <a:xfrm>
            <a:off x="6143636" y="3786190"/>
            <a:ext cx="3000364" cy="880674"/>
          </a:xfrm>
          <a:prstGeom prst="rect">
            <a:avLst/>
          </a:prstGeom>
        </p:spPr>
      </p:pic>
      <p:sp>
        <p:nvSpPr>
          <p:cNvPr id="9" name="8 Llamada rectangular"/>
          <p:cNvSpPr/>
          <p:nvPr/>
        </p:nvSpPr>
        <p:spPr>
          <a:xfrm>
            <a:off x="357158" y="4786322"/>
            <a:ext cx="8072462" cy="2071678"/>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Legado es un proyecto audiovisual de veintiocho capítulos destinado tanto a la conservación como a la transmisión del saber de personas mayores, y especialmente enfocado a las generaciones jóvenes.</a:t>
            </a:r>
            <a:r>
              <a:rPr lang="es-ES" dirty="0" smtClean="0">
                <a:solidFill>
                  <a:schemeClr val="bg1"/>
                </a:solidFill>
              </a:rPr>
              <a:t> </a:t>
            </a:r>
            <a:r>
              <a:rPr lang="es-ES" b="1" dirty="0" smtClean="0">
                <a:solidFill>
                  <a:schemeClr val="bg1"/>
                </a:solidFill>
              </a:rPr>
              <a:t>El objetivo de este archivo de memoria es preservar y revalorizar el patrimonio humano del municipio, así como fomentar su transmisión a las nuevas generaciones. Los veintiocho capítulos, todos ellos grabados en 4K, se emiten en el canal de </a:t>
            </a:r>
            <a:r>
              <a:rPr lang="es-ES" b="1" dirty="0" err="1" smtClean="0">
                <a:solidFill>
                  <a:schemeClr val="bg1"/>
                </a:solidFill>
              </a:rPr>
              <a:t>Youtube</a:t>
            </a:r>
            <a:r>
              <a:rPr lang="es-ES" b="1" dirty="0" smtClean="0">
                <a:solidFill>
                  <a:schemeClr val="bg1"/>
                </a:solidFill>
              </a:rPr>
              <a:t> de Bienestar Social. El Legado constituye un lugar de expresión  esencial y testimonio frente al olvido.</a:t>
            </a:r>
            <a:endParaRPr lang="es-E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IMG_5138.JPG"/>
          <p:cNvPicPr>
            <a:picLocks noGrp="1" noChangeAspect="1"/>
          </p:cNvPicPr>
          <p:nvPr>
            <p:ph idx="1"/>
          </p:nvPr>
        </p:nvPicPr>
        <p:blipFill>
          <a:blip r:embed="rId2" cstate="print"/>
          <a:stretch>
            <a:fillRect/>
          </a:stretch>
        </p:blipFill>
        <p:spPr>
          <a:xfrm>
            <a:off x="0" y="-1"/>
            <a:ext cx="9144000" cy="6858001"/>
          </a:xfrm>
        </p:spPr>
      </p:pic>
      <p:sp>
        <p:nvSpPr>
          <p:cNvPr id="6" name="5 Llamada rectangular"/>
          <p:cNvSpPr/>
          <p:nvPr/>
        </p:nvSpPr>
        <p:spPr>
          <a:xfrm>
            <a:off x="857224" y="5429264"/>
            <a:ext cx="7858180" cy="1285860"/>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solidFill>
                  <a:schemeClr val="bg1"/>
                </a:solidFill>
              </a:rPr>
              <a:t>Gracias</a:t>
            </a:r>
            <a:r>
              <a:rPr lang="en-GB" b="1" dirty="0" smtClean="0">
                <a:solidFill>
                  <a:schemeClr val="bg1"/>
                </a:solidFill>
              </a:rPr>
              <a:t> al Plan Especial de </a:t>
            </a:r>
            <a:r>
              <a:rPr lang="en-GB" b="1" dirty="0" err="1" smtClean="0">
                <a:solidFill>
                  <a:schemeClr val="bg1"/>
                </a:solidFill>
              </a:rPr>
              <a:t>Protección</a:t>
            </a:r>
            <a:r>
              <a:rPr lang="en-GB" b="1" dirty="0" smtClean="0">
                <a:solidFill>
                  <a:schemeClr val="bg1"/>
                </a:solidFill>
              </a:rPr>
              <a:t> (PEP), se ha </a:t>
            </a:r>
            <a:r>
              <a:rPr lang="en-GB" b="1" dirty="0" err="1" smtClean="0">
                <a:solidFill>
                  <a:schemeClr val="bg1"/>
                </a:solidFill>
              </a:rPr>
              <a:t>acometido</a:t>
            </a:r>
            <a:r>
              <a:rPr lang="en-GB" b="1" dirty="0" smtClean="0">
                <a:solidFill>
                  <a:schemeClr val="bg1"/>
                </a:solidFill>
              </a:rPr>
              <a:t>  la </a:t>
            </a:r>
            <a:r>
              <a:rPr lang="en-GB" b="1" dirty="0" err="1" smtClean="0">
                <a:solidFill>
                  <a:schemeClr val="bg1"/>
                </a:solidFill>
              </a:rPr>
              <a:t>dotación</a:t>
            </a:r>
            <a:r>
              <a:rPr lang="en-GB" b="1" dirty="0" smtClean="0">
                <a:solidFill>
                  <a:schemeClr val="bg1"/>
                </a:solidFill>
              </a:rPr>
              <a:t> de </a:t>
            </a:r>
            <a:r>
              <a:rPr lang="en-GB" b="1" dirty="0" err="1" smtClean="0">
                <a:solidFill>
                  <a:schemeClr val="bg1"/>
                </a:solidFill>
              </a:rPr>
              <a:t>accesibilidad</a:t>
            </a:r>
            <a:r>
              <a:rPr lang="en-GB" b="1" dirty="0" smtClean="0">
                <a:solidFill>
                  <a:schemeClr val="bg1"/>
                </a:solidFill>
              </a:rPr>
              <a:t> universal a los </a:t>
            </a:r>
            <a:r>
              <a:rPr lang="en-GB" b="1" dirty="0" err="1" smtClean="0">
                <a:solidFill>
                  <a:schemeClr val="bg1"/>
                </a:solidFill>
              </a:rPr>
              <a:t>recursos</a:t>
            </a:r>
            <a:r>
              <a:rPr lang="en-GB" b="1" dirty="0" smtClean="0">
                <a:solidFill>
                  <a:schemeClr val="bg1"/>
                </a:solidFill>
              </a:rPr>
              <a:t> </a:t>
            </a:r>
            <a:r>
              <a:rPr lang="en-GB" b="1" dirty="0" err="1" smtClean="0">
                <a:solidFill>
                  <a:schemeClr val="bg1"/>
                </a:solidFill>
              </a:rPr>
              <a:t>culturales</a:t>
            </a:r>
            <a:r>
              <a:rPr lang="en-GB" b="1" dirty="0" smtClean="0">
                <a:solidFill>
                  <a:schemeClr val="bg1"/>
                </a:solidFill>
              </a:rPr>
              <a:t> </a:t>
            </a:r>
            <a:r>
              <a:rPr lang="en-GB" b="1" dirty="0" err="1" smtClean="0">
                <a:solidFill>
                  <a:schemeClr val="bg1"/>
                </a:solidFill>
              </a:rPr>
              <a:t>más</a:t>
            </a:r>
            <a:r>
              <a:rPr lang="en-GB" b="1" dirty="0" smtClean="0">
                <a:solidFill>
                  <a:schemeClr val="bg1"/>
                </a:solidFill>
              </a:rPr>
              <a:t> </a:t>
            </a:r>
            <a:r>
              <a:rPr lang="en-GB" b="1" dirty="0" err="1" smtClean="0">
                <a:solidFill>
                  <a:schemeClr val="bg1"/>
                </a:solidFill>
              </a:rPr>
              <a:t>relevantes</a:t>
            </a:r>
            <a:r>
              <a:rPr lang="en-GB" b="1" dirty="0" smtClean="0">
                <a:solidFill>
                  <a:schemeClr val="bg1"/>
                </a:solidFill>
              </a:rPr>
              <a:t> del </a:t>
            </a:r>
            <a:r>
              <a:rPr lang="en-GB" b="1" dirty="0" err="1" smtClean="0">
                <a:solidFill>
                  <a:schemeClr val="bg1"/>
                </a:solidFill>
              </a:rPr>
              <a:t>conjunto</a:t>
            </a:r>
            <a:r>
              <a:rPr lang="en-GB" b="1" dirty="0" smtClean="0">
                <a:solidFill>
                  <a:schemeClr val="bg1"/>
                </a:solidFill>
              </a:rPr>
              <a:t> </a:t>
            </a:r>
            <a:r>
              <a:rPr lang="en-GB" b="1" dirty="0" err="1" smtClean="0">
                <a:solidFill>
                  <a:schemeClr val="bg1"/>
                </a:solidFill>
              </a:rPr>
              <a:t>histórico</a:t>
            </a:r>
            <a:r>
              <a:rPr lang="en-GB" b="1" dirty="0" smtClean="0">
                <a:solidFill>
                  <a:schemeClr val="bg1"/>
                </a:solidFill>
              </a:rPr>
              <a:t>, </a:t>
            </a:r>
            <a:r>
              <a:rPr lang="en-GB" b="1" dirty="0" err="1" smtClean="0">
                <a:solidFill>
                  <a:schemeClr val="bg1"/>
                </a:solidFill>
              </a:rPr>
              <a:t>tanto</a:t>
            </a:r>
            <a:r>
              <a:rPr lang="en-GB" b="1" dirty="0" smtClean="0">
                <a:solidFill>
                  <a:schemeClr val="bg1"/>
                </a:solidFill>
              </a:rPr>
              <a:t> en </a:t>
            </a:r>
            <a:r>
              <a:rPr lang="en-GB" b="1" dirty="0" err="1" smtClean="0">
                <a:solidFill>
                  <a:schemeClr val="bg1"/>
                </a:solidFill>
              </a:rPr>
              <a:t>edificios</a:t>
            </a:r>
            <a:r>
              <a:rPr lang="en-GB" b="1" dirty="0" smtClean="0">
                <a:solidFill>
                  <a:schemeClr val="bg1"/>
                </a:solidFill>
              </a:rPr>
              <a:t> </a:t>
            </a:r>
            <a:r>
              <a:rPr lang="en-GB" b="1" dirty="0" err="1" smtClean="0">
                <a:solidFill>
                  <a:schemeClr val="bg1"/>
                </a:solidFill>
              </a:rPr>
              <a:t>religiosos</a:t>
            </a:r>
            <a:r>
              <a:rPr lang="en-GB" b="1" dirty="0" smtClean="0">
                <a:solidFill>
                  <a:schemeClr val="bg1"/>
                </a:solidFill>
              </a:rPr>
              <a:t> </a:t>
            </a:r>
            <a:r>
              <a:rPr lang="en-GB" b="1" dirty="0" err="1" smtClean="0">
                <a:solidFill>
                  <a:schemeClr val="bg1"/>
                </a:solidFill>
              </a:rPr>
              <a:t>como</a:t>
            </a:r>
            <a:r>
              <a:rPr lang="en-GB" b="1" dirty="0" smtClean="0">
                <a:solidFill>
                  <a:schemeClr val="bg1"/>
                </a:solidFill>
              </a:rPr>
              <a:t> </a:t>
            </a:r>
            <a:r>
              <a:rPr lang="en-GB" b="1" dirty="0" err="1" smtClean="0">
                <a:solidFill>
                  <a:schemeClr val="bg1"/>
                </a:solidFill>
              </a:rPr>
              <a:t>civiles</a:t>
            </a:r>
            <a:r>
              <a:rPr lang="en-GB" b="1" dirty="0" smtClean="0">
                <a:solidFill>
                  <a:schemeClr val="bg1"/>
                </a:solidFill>
              </a:rPr>
              <a:t>; entre </a:t>
            </a:r>
            <a:r>
              <a:rPr lang="en-GB" b="1" dirty="0" err="1" smtClean="0">
                <a:solidFill>
                  <a:schemeClr val="bg1"/>
                </a:solidFill>
              </a:rPr>
              <a:t>ellos</a:t>
            </a:r>
            <a:r>
              <a:rPr lang="en-GB" b="1" dirty="0" smtClean="0">
                <a:solidFill>
                  <a:schemeClr val="bg1"/>
                </a:solidFill>
              </a:rPr>
              <a:t> </a:t>
            </a:r>
            <a:r>
              <a:rPr lang="en-GB" b="1" dirty="0" err="1" smtClean="0">
                <a:solidFill>
                  <a:schemeClr val="bg1"/>
                </a:solidFill>
              </a:rPr>
              <a:t>destacan</a:t>
            </a:r>
            <a:r>
              <a:rPr lang="en-GB" b="1" dirty="0" smtClean="0">
                <a:solidFill>
                  <a:schemeClr val="bg1"/>
                </a:solidFill>
              </a:rPr>
              <a:t>:</a:t>
            </a:r>
            <a:endParaRPr lang="es-ES" b="1" dirty="0">
              <a:solidFill>
                <a:schemeClr val="bg1"/>
              </a:solidFill>
            </a:endParaRPr>
          </a:p>
        </p:txBody>
      </p:sp>
      <p:pic>
        <p:nvPicPr>
          <p:cNvPr id="7" name="4 Marcador de contenido" descr="Logotipo La Laguna Inclusiva.png"/>
          <p:cNvPicPr>
            <a:picLocks noChangeAspect="1"/>
          </p:cNvPicPr>
          <p:nvPr/>
        </p:nvPicPr>
        <p:blipFill>
          <a:blip r:embed="rId3" cstate="print"/>
          <a:stretch>
            <a:fillRect/>
          </a:stretch>
        </p:blipFill>
        <p:spPr>
          <a:xfrm>
            <a:off x="7215206" y="285728"/>
            <a:ext cx="1512989" cy="292893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358082" y="1071545"/>
            <a:ext cx="1285884" cy="2480209"/>
          </a:xfrm>
          <a:prstGeom prst="rect">
            <a:avLst/>
          </a:prstGeom>
        </p:spPr>
      </p:pic>
      <p:pic>
        <p:nvPicPr>
          <p:cNvPr id="3074" name="Picture 2" descr="C:\Users\W10\Desktop\ALEX Y MÍAS 2012\guada internet\ring ring\canva\segunda tanda canva\plazas vivas canva.jpg"/>
          <p:cNvPicPr>
            <a:picLocks noChangeAspect="1" noChangeArrowheads="1"/>
          </p:cNvPicPr>
          <p:nvPr/>
        </p:nvPicPr>
        <p:blipFill>
          <a:blip r:embed="rId3"/>
          <a:srcRect/>
          <a:stretch>
            <a:fillRect/>
          </a:stretch>
        </p:blipFill>
        <p:spPr bwMode="auto">
          <a:xfrm>
            <a:off x="571472" y="500042"/>
            <a:ext cx="6786610" cy="5689202"/>
          </a:xfrm>
          <a:prstGeom prst="rect">
            <a:avLst/>
          </a:prstGeom>
          <a:noFill/>
        </p:spPr>
      </p:pic>
      <p:sp>
        <p:nvSpPr>
          <p:cNvPr id="5" name="4 Llamada rectangular"/>
          <p:cNvSpPr/>
          <p:nvPr/>
        </p:nvSpPr>
        <p:spPr>
          <a:xfrm>
            <a:off x="428596" y="4857736"/>
            <a:ext cx="7786742" cy="2000264"/>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algn="just"/>
            <a:r>
              <a:rPr lang="es-ES" b="1" dirty="0" smtClean="0">
                <a:solidFill>
                  <a:schemeClr val="bg1"/>
                </a:solidFill>
              </a:rPr>
              <a:t>Esta iniciativa consiste en la oferta de una variada gama de cursos y talleres  dirigida a los mayores de cincuenta y cinco años. Incluye un importante número de talleres formativos y de ocio a las principales plazas y centros ciudadanos de todo el municipio.  Las actividades están centradas en la formación, el deporte y las alternativas de ocio saludable; destacan los talleres de capacitación en nuevas tecnologías, mejora de la autonomía y alimentación, </a:t>
            </a:r>
            <a:r>
              <a:rPr lang="es-ES" b="1" dirty="0" err="1" smtClean="0">
                <a:solidFill>
                  <a:schemeClr val="bg1"/>
                </a:solidFill>
              </a:rPr>
              <a:t>psicomotricidad</a:t>
            </a:r>
            <a:r>
              <a:rPr lang="es-ES" b="1" dirty="0" smtClean="0">
                <a:solidFill>
                  <a:schemeClr val="bg1"/>
                </a:solidFill>
              </a:rPr>
              <a:t>, pintura, clases de yoga y primeros auxilios.</a:t>
            </a:r>
          </a:p>
          <a:p>
            <a:pPr algn="just"/>
            <a:endParaRPr lang="es-ES" dirty="0">
              <a:solidFill>
                <a:schemeClr val="bg1"/>
              </a:solidFill>
            </a:endParaRPr>
          </a:p>
        </p:txBody>
      </p:sp>
      <p:sp>
        <p:nvSpPr>
          <p:cNvPr id="6" name="1 Título"/>
          <p:cNvSpPr txBox="1">
            <a:spLocks/>
          </p:cNvSpPr>
          <p:nvPr/>
        </p:nvSpPr>
        <p:spPr>
          <a:xfrm>
            <a:off x="0" y="0"/>
            <a:ext cx="7929586" cy="121442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PLAZAS VIVAS: UN PROGRAMA DE ACTIVIDADES Y TALLERES PARA ADULTOS MAYORES</a:t>
            </a:r>
            <a:endParaRPr lang="es-ES" sz="2800" b="1" dirty="0">
              <a:solidFill>
                <a:srgbClr val="7030A0"/>
              </a:solidFill>
              <a:latin typeface="+mj-lt"/>
              <a:ea typeface="+mj-ea"/>
              <a:cs typeface="+mj-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072330" y="642918"/>
            <a:ext cx="1320155" cy="2546311"/>
          </a:xfrm>
          <a:prstGeom prst="rect">
            <a:avLst/>
          </a:prstGeom>
        </p:spPr>
      </p:pic>
      <p:sp>
        <p:nvSpPr>
          <p:cNvPr id="12" name="1 Título"/>
          <p:cNvSpPr txBox="1">
            <a:spLocks/>
          </p:cNvSpPr>
          <p:nvPr/>
        </p:nvSpPr>
        <p:spPr>
          <a:xfrm>
            <a:off x="0" y="0"/>
            <a:ext cx="7715272" cy="7857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PROGRAMA ONLINE MAYORES EN ACCIÓN</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pic>
        <p:nvPicPr>
          <p:cNvPr id="7" name="6 Imagen" descr="Mayores_Accion_LaLaguna_todos.jpg"/>
          <p:cNvPicPr>
            <a:picLocks noChangeAspect="1"/>
          </p:cNvPicPr>
          <p:nvPr/>
        </p:nvPicPr>
        <p:blipFill>
          <a:blip r:embed="rId3"/>
          <a:stretch>
            <a:fillRect/>
          </a:stretch>
        </p:blipFill>
        <p:spPr>
          <a:xfrm>
            <a:off x="1357290" y="857232"/>
            <a:ext cx="4812227" cy="3843268"/>
          </a:xfrm>
          <a:prstGeom prst="rect">
            <a:avLst/>
          </a:prstGeom>
        </p:spPr>
      </p:pic>
      <p:sp>
        <p:nvSpPr>
          <p:cNvPr id="5" name="4 Llamada rectangular"/>
          <p:cNvSpPr/>
          <p:nvPr/>
        </p:nvSpPr>
        <p:spPr>
          <a:xfrm>
            <a:off x="0" y="4714884"/>
            <a:ext cx="9144000" cy="2143116"/>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t>Esta iniciativa </a:t>
            </a:r>
            <a:r>
              <a:rPr lang="en-GB" b="1" dirty="0" err="1" smtClean="0"/>
              <a:t>ofrece</a:t>
            </a:r>
            <a:r>
              <a:rPr lang="en-GB" b="1" dirty="0" smtClean="0"/>
              <a:t> </a:t>
            </a:r>
            <a:r>
              <a:rPr lang="en-GB" b="1" dirty="0" err="1" smtClean="0"/>
              <a:t>una</a:t>
            </a:r>
            <a:r>
              <a:rPr lang="en-GB" b="1" dirty="0" smtClean="0"/>
              <a:t> </a:t>
            </a:r>
            <a:r>
              <a:rPr lang="en-GB" b="1" dirty="0" err="1" smtClean="0"/>
              <a:t>completa</a:t>
            </a:r>
            <a:r>
              <a:rPr lang="en-GB" b="1" dirty="0" smtClean="0"/>
              <a:t> </a:t>
            </a:r>
            <a:r>
              <a:rPr lang="en-GB" b="1" dirty="0" err="1" smtClean="0"/>
              <a:t>formación</a:t>
            </a:r>
            <a:r>
              <a:rPr lang="en-GB" b="1" dirty="0" smtClean="0"/>
              <a:t> digital </a:t>
            </a:r>
            <a:r>
              <a:rPr lang="en-GB" b="1" dirty="0" err="1" smtClean="0"/>
              <a:t>desde</a:t>
            </a:r>
            <a:r>
              <a:rPr lang="en-GB" b="1" dirty="0" smtClean="0"/>
              <a:t> casa, con la </a:t>
            </a:r>
            <a:r>
              <a:rPr lang="en-GB" b="1" dirty="0" err="1" smtClean="0"/>
              <a:t>intención</a:t>
            </a:r>
            <a:r>
              <a:rPr lang="en-GB" b="1" dirty="0" smtClean="0"/>
              <a:t> de </a:t>
            </a:r>
            <a:r>
              <a:rPr lang="en-GB" b="1" dirty="0" err="1" smtClean="0"/>
              <a:t>recuperar</a:t>
            </a:r>
            <a:r>
              <a:rPr lang="en-GB" b="1" dirty="0" smtClean="0"/>
              <a:t> </a:t>
            </a:r>
            <a:r>
              <a:rPr lang="en-GB" b="1" dirty="0" err="1" smtClean="0"/>
              <a:t>actividades</a:t>
            </a:r>
            <a:r>
              <a:rPr lang="en-GB" b="1" dirty="0" smtClean="0"/>
              <a:t> de </a:t>
            </a:r>
            <a:r>
              <a:rPr lang="en-GB" b="1" dirty="0" err="1" smtClean="0"/>
              <a:t>apoyo</a:t>
            </a:r>
            <a:r>
              <a:rPr lang="en-GB" b="1" dirty="0" smtClean="0"/>
              <a:t> </a:t>
            </a:r>
            <a:r>
              <a:rPr lang="en-GB" b="1" dirty="0" err="1" smtClean="0"/>
              <a:t>esenciales</a:t>
            </a:r>
            <a:r>
              <a:rPr lang="en-GB" b="1" dirty="0" smtClean="0"/>
              <a:t> </a:t>
            </a:r>
            <a:r>
              <a:rPr lang="en-GB" b="1" dirty="0" err="1" smtClean="0"/>
              <a:t>para</a:t>
            </a:r>
            <a:r>
              <a:rPr lang="en-GB" b="1" dirty="0" smtClean="0"/>
              <a:t> la </a:t>
            </a:r>
            <a:r>
              <a:rPr lang="en-GB" b="1" dirty="0" err="1" smtClean="0"/>
              <a:t>salud</a:t>
            </a:r>
            <a:r>
              <a:rPr lang="en-GB" b="1" dirty="0" smtClean="0"/>
              <a:t>, el </a:t>
            </a:r>
            <a:r>
              <a:rPr lang="en-GB" b="1" dirty="0" err="1" smtClean="0"/>
              <a:t>bienestar</a:t>
            </a:r>
            <a:r>
              <a:rPr lang="en-GB" b="1" dirty="0" smtClean="0"/>
              <a:t>, la </a:t>
            </a:r>
            <a:r>
              <a:rPr lang="en-GB" b="1" dirty="0" err="1" smtClean="0"/>
              <a:t>integración</a:t>
            </a:r>
            <a:r>
              <a:rPr lang="en-GB" b="1" dirty="0" smtClean="0"/>
              <a:t> en el </a:t>
            </a:r>
            <a:r>
              <a:rPr lang="en-GB" b="1" dirty="0" err="1" smtClean="0"/>
              <a:t>ámbito</a:t>
            </a:r>
            <a:r>
              <a:rPr lang="en-GB" b="1" dirty="0" smtClean="0"/>
              <a:t> </a:t>
            </a:r>
            <a:r>
              <a:rPr lang="en-GB" b="1" dirty="0" err="1" smtClean="0"/>
              <a:t>tecnológico</a:t>
            </a:r>
            <a:r>
              <a:rPr lang="en-GB" b="1" dirty="0" smtClean="0"/>
              <a:t> y el </a:t>
            </a:r>
            <a:r>
              <a:rPr lang="en-GB" b="1" dirty="0" err="1" smtClean="0"/>
              <a:t>ocio</a:t>
            </a:r>
            <a:r>
              <a:rPr lang="en-GB" b="1" dirty="0" smtClean="0"/>
              <a:t> </a:t>
            </a:r>
            <a:r>
              <a:rPr lang="en-GB" b="1" dirty="0" err="1" smtClean="0"/>
              <a:t>saludable</a:t>
            </a:r>
            <a:r>
              <a:rPr lang="en-GB" b="1" dirty="0" smtClean="0"/>
              <a:t> de un </a:t>
            </a:r>
            <a:r>
              <a:rPr lang="en-GB" b="1" dirty="0" err="1" smtClean="0"/>
              <a:t>colectivo</a:t>
            </a:r>
            <a:r>
              <a:rPr lang="en-GB" b="1" dirty="0" smtClean="0"/>
              <a:t> </a:t>
            </a:r>
            <a:r>
              <a:rPr lang="en-GB" b="1" dirty="0" err="1" smtClean="0"/>
              <a:t>muy</a:t>
            </a:r>
            <a:r>
              <a:rPr lang="en-GB" b="1" dirty="0" smtClean="0"/>
              <a:t> </a:t>
            </a:r>
            <a:r>
              <a:rPr lang="en-GB" b="1" dirty="0" err="1" smtClean="0"/>
              <a:t>afectado</a:t>
            </a:r>
            <a:r>
              <a:rPr lang="en-GB" b="1" dirty="0" smtClean="0"/>
              <a:t> </a:t>
            </a:r>
            <a:r>
              <a:rPr lang="en-GB" b="1" dirty="0" err="1" smtClean="0"/>
              <a:t>por</a:t>
            </a:r>
            <a:r>
              <a:rPr lang="en-GB" b="1" dirty="0" smtClean="0"/>
              <a:t> </a:t>
            </a:r>
            <a:r>
              <a:rPr lang="en-GB" b="1" dirty="0" err="1" smtClean="0"/>
              <a:t>las</a:t>
            </a:r>
            <a:r>
              <a:rPr lang="en-GB" b="1" dirty="0" smtClean="0"/>
              <a:t> </a:t>
            </a:r>
            <a:r>
              <a:rPr lang="en-GB" b="1" dirty="0" err="1" smtClean="0"/>
              <a:t>medidas</a:t>
            </a:r>
            <a:r>
              <a:rPr lang="en-GB" b="1" dirty="0" smtClean="0"/>
              <a:t> de </a:t>
            </a:r>
            <a:r>
              <a:rPr lang="en-GB" b="1" dirty="0" err="1" smtClean="0"/>
              <a:t>prevención</a:t>
            </a:r>
            <a:r>
              <a:rPr lang="en-GB" b="1" dirty="0" smtClean="0"/>
              <a:t>, </a:t>
            </a:r>
            <a:r>
              <a:rPr lang="en-GB" b="1" dirty="0" err="1" smtClean="0"/>
              <a:t>así</a:t>
            </a:r>
            <a:r>
              <a:rPr lang="en-GB" b="1" dirty="0" smtClean="0"/>
              <a:t> </a:t>
            </a:r>
            <a:r>
              <a:rPr lang="en-GB" b="1" dirty="0" err="1" smtClean="0"/>
              <a:t>como</a:t>
            </a:r>
            <a:r>
              <a:rPr lang="en-GB" b="1" dirty="0" smtClean="0"/>
              <a:t> </a:t>
            </a:r>
            <a:r>
              <a:rPr lang="en-GB" b="1" dirty="0" err="1" smtClean="0"/>
              <a:t>por</a:t>
            </a:r>
            <a:r>
              <a:rPr lang="en-GB" b="1" dirty="0" smtClean="0"/>
              <a:t> </a:t>
            </a:r>
            <a:r>
              <a:rPr lang="en-GB" b="1" dirty="0" err="1" smtClean="0"/>
              <a:t>las</a:t>
            </a:r>
            <a:r>
              <a:rPr lang="en-GB" b="1" dirty="0" smtClean="0"/>
              <a:t> </a:t>
            </a:r>
            <a:r>
              <a:rPr lang="en-GB" b="1" dirty="0" err="1" smtClean="0"/>
              <a:t>restricciones</a:t>
            </a:r>
            <a:r>
              <a:rPr lang="en-GB" b="1" dirty="0" smtClean="0"/>
              <a:t> </a:t>
            </a:r>
            <a:r>
              <a:rPr lang="en-GB" b="1" dirty="0" err="1" smtClean="0"/>
              <a:t>asociadas</a:t>
            </a:r>
            <a:r>
              <a:rPr lang="en-GB" b="1" dirty="0" smtClean="0"/>
              <a:t> al control de la </a:t>
            </a:r>
            <a:r>
              <a:rPr lang="en-GB" b="1" dirty="0" err="1" smtClean="0"/>
              <a:t>pandemia</a:t>
            </a:r>
            <a:r>
              <a:rPr lang="en-GB" b="1" dirty="0" smtClean="0"/>
              <a:t>.</a:t>
            </a:r>
            <a:endParaRPr lang="es-ES" b="1" dirty="0" smtClean="0"/>
          </a:p>
          <a:p>
            <a:r>
              <a:rPr lang="en-GB" b="1" dirty="0" smtClean="0"/>
              <a:t> El </a:t>
            </a:r>
            <a:r>
              <a:rPr lang="en-GB" b="1" dirty="0" err="1" smtClean="0"/>
              <a:t>programa</a:t>
            </a:r>
            <a:r>
              <a:rPr lang="en-GB" b="1" dirty="0" smtClean="0"/>
              <a:t> </a:t>
            </a:r>
            <a:r>
              <a:rPr lang="en-GB" b="1" dirty="0" err="1" smtClean="0"/>
              <a:t>semestral</a:t>
            </a:r>
            <a:r>
              <a:rPr lang="en-GB" b="1" dirty="0" smtClean="0"/>
              <a:t> </a:t>
            </a:r>
            <a:r>
              <a:rPr lang="en-GB" b="1" dirty="0" err="1" smtClean="0"/>
              <a:t>consta</a:t>
            </a:r>
            <a:r>
              <a:rPr lang="en-GB" b="1" dirty="0" smtClean="0"/>
              <a:t> de </a:t>
            </a:r>
            <a:r>
              <a:rPr lang="en-GB" b="1" dirty="0" err="1" smtClean="0"/>
              <a:t>una</a:t>
            </a:r>
            <a:r>
              <a:rPr lang="en-GB" b="1" dirty="0" smtClean="0"/>
              <a:t> </a:t>
            </a:r>
            <a:r>
              <a:rPr lang="en-GB" b="1" dirty="0" err="1" smtClean="0"/>
              <a:t>veintena</a:t>
            </a:r>
            <a:r>
              <a:rPr lang="en-GB" b="1" dirty="0" smtClean="0"/>
              <a:t> de </a:t>
            </a:r>
            <a:r>
              <a:rPr lang="en-GB" b="1" dirty="0" err="1" smtClean="0"/>
              <a:t>cursos</a:t>
            </a:r>
            <a:r>
              <a:rPr lang="en-GB" b="1" dirty="0" smtClean="0"/>
              <a:t>, </a:t>
            </a:r>
            <a:r>
              <a:rPr lang="en-GB" b="1" dirty="0" err="1" smtClean="0"/>
              <a:t>divididos</a:t>
            </a:r>
            <a:r>
              <a:rPr lang="en-GB" b="1" dirty="0" smtClean="0"/>
              <a:t> en </a:t>
            </a:r>
            <a:r>
              <a:rPr lang="en-GB" b="1" dirty="0" err="1" smtClean="0"/>
              <a:t>cinco</a:t>
            </a:r>
            <a:r>
              <a:rPr lang="en-GB" b="1" dirty="0" smtClean="0"/>
              <a:t> </a:t>
            </a:r>
            <a:r>
              <a:rPr lang="en-GB" b="1" dirty="0" err="1" smtClean="0"/>
              <a:t>grupos</a:t>
            </a:r>
            <a:r>
              <a:rPr lang="en-GB" b="1" dirty="0" smtClean="0"/>
              <a:t>: </a:t>
            </a:r>
            <a:r>
              <a:rPr lang="en-GB" b="1" dirty="0" err="1" smtClean="0"/>
              <a:t>Tecnologías</a:t>
            </a:r>
            <a:r>
              <a:rPr lang="en-GB" b="1" dirty="0" smtClean="0"/>
              <a:t> de la </a:t>
            </a:r>
            <a:r>
              <a:rPr lang="en-GB" b="1" dirty="0" err="1" smtClean="0"/>
              <a:t>Información</a:t>
            </a:r>
            <a:r>
              <a:rPr lang="en-GB" b="1" dirty="0" smtClean="0"/>
              <a:t> y la </a:t>
            </a:r>
            <a:r>
              <a:rPr lang="en-GB" b="1" dirty="0" err="1" smtClean="0"/>
              <a:t>Comunicación</a:t>
            </a:r>
            <a:r>
              <a:rPr lang="en-GB" b="1" dirty="0" smtClean="0"/>
              <a:t> (TIC), </a:t>
            </a:r>
            <a:r>
              <a:rPr lang="en-GB" b="1" dirty="0" err="1" smtClean="0"/>
              <a:t>dirigido</a:t>
            </a:r>
            <a:r>
              <a:rPr lang="en-GB" b="1" dirty="0" smtClean="0"/>
              <a:t> a </a:t>
            </a:r>
            <a:r>
              <a:rPr lang="en-GB" b="1" dirty="0" err="1" smtClean="0"/>
              <a:t>mejorar</a:t>
            </a:r>
            <a:r>
              <a:rPr lang="en-GB" b="1" dirty="0" smtClean="0"/>
              <a:t> el </a:t>
            </a:r>
            <a:r>
              <a:rPr lang="en-GB" b="1" dirty="0" err="1" smtClean="0"/>
              <a:t>conocimiento</a:t>
            </a:r>
            <a:r>
              <a:rPr lang="en-GB" b="1" dirty="0" smtClean="0"/>
              <a:t> y </a:t>
            </a:r>
            <a:r>
              <a:rPr lang="en-GB" b="1" dirty="0" err="1" smtClean="0"/>
              <a:t>uso</a:t>
            </a:r>
            <a:r>
              <a:rPr lang="en-GB" b="1" dirty="0" smtClean="0"/>
              <a:t> de internet y los </a:t>
            </a:r>
            <a:r>
              <a:rPr lang="en-GB" b="1" dirty="0" err="1" smtClean="0"/>
              <a:t>dispositivos</a:t>
            </a:r>
            <a:r>
              <a:rPr lang="en-GB" b="1" dirty="0" smtClean="0"/>
              <a:t> </a:t>
            </a:r>
            <a:r>
              <a:rPr lang="en-GB" b="1" dirty="0" err="1" smtClean="0"/>
              <a:t>móviles</a:t>
            </a:r>
            <a:r>
              <a:rPr lang="en-GB" b="1" dirty="0" smtClean="0"/>
              <a:t>; </a:t>
            </a:r>
            <a:r>
              <a:rPr lang="en-GB" b="1" dirty="0" err="1" smtClean="0"/>
              <a:t>Sociocultural</a:t>
            </a:r>
            <a:r>
              <a:rPr lang="en-GB" b="1" dirty="0" smtClean="0"/>
              <a:t> y </a:t>
            </a:r>
            <a:r>
              <a:rPr lang="en-GB" b="1" dirty="0" err="1" smtClean="0"/>
              <a:t>Tiempo</a:t>
            </a:r>
            <a:r>
              <a:rPr lang="en-GB" b="1" dirty="0" smtClean="0"/>
              <a:t> </a:t>
            </a:r>
            <a:r>
              <a:rPr lang="en-GB" b="1" dirty="0" err="1" smtClean="0"/>
              <a:t>Libre</a:t>
            </a:r>
            <a:r>
              <a:rPr lang="en-GB" b="1" dirty="0" smtClean="0"/>
              <a:t>, </a:t>
            </a:r>
            <a:r>
              <a:rPr lang="en-GB" b="1" dirty="0" err="1" smtClean="0"/>
              <a:t>Salud</a:t>
            </a:r>
            <a:r>
              <a:rPr lang="en-GB" b="1" dirty="0" smtClean="0"/>
              <a:t> </a:t>
            </a:r>
            <a:r>
              <a:rPr lang="en-GB" dirty="0" smtClean="0"/>
              <a:t>y </a:t>
            </a:r>
            <a:r>
              <a:rPr lang="en-GB" dirty="0" err="1" smtClean="0"/>
              <a:t>Bienestar</a:t>
            </a:r>
            <a:r>
              <a:rPr lang="en-GB" dirty="0" smtClean="0"/>
              <a:t>.</a:t>
            </a:r>
            <a:endParaRPr lang="es-ES"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143768" y="857232"/>
            <a:ext cx="1370379" cy="2643182"/>
          </a:xfrm>
          <a:prstGeom prst="rect">
            <a:avLst/>
          </a:prstGeom>
        </p:spPr>
      </p:pic>
      <p:sp>
        <p:nvSpPr>
          <p:cNvPr id="7" name="1 Título"/>
          <p:cNvSpPr txBox="1">
            <a:spLocks/>
          </p:cNvSpPr>
          <p:nvPr/>
        </p:nvSpPr>
        <p:spPr>
          <a:xfrm>
            <a:off x="0" y="0"/>
            <a:ext cx="9144000" cy="100010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RING </a:t>
            </a:r>
            <a:r>
              <a:rPr lang="es-ES" sz="2800" b="1" dirty="0" err="1" smtClean="0">
                <a:solidFill>
                  <a:srgbClr val="7030A0"/>
                </a:solidFill>
                <a:latin typeface="+mj-lt"/>
                <a:ea typeface="+mj-ea"/>
                <a:cs typeface="+mj-cs"/>
              </a:rPr>
              <a:t>RING</a:t>
            </a:r>
            <a:r>
              <a:rPr lang="es-ES" sz="2800" b="1" dirty="0" smtClean="0">
                <a:solidFill>
                  <a:srgbClr val="7030A0"/>
                </a:solidFill>
                <a:latin typeface="+mj-lt"/>
                <a:ea typeface="+mj-ea"/>
                <a:cs typeface="+mj-cs"/>
              </a:rPr>
              <a:t> TE CUENTO</a:t>
            </a:r>
            <a:endParaRPr lang="es-ES" sz="2800" b="1" dirty="0">
              <a:solidFill>
                <a:srgbClr val="7030A0"/>
              </a:solidFill>
              <a:latin typeface="+mj-lt"/>
              <a:ea typeface="+mj-ea"/>
              <a:cs typeface="+mj-cs"/>
            </a:endParaRPr>
          </a:p>
        </p:txBody>
      </p:sp>
      <p:pic>
        <p:nvPicPr>
          <p:cNvPr id="2050" name="Picture 2" descr="C:\Users\W10\Desktop\ALEX Y MÍAS 2012\guada internet\ring ring\canva\segunda tanda canva\ring ring canva.jpg"/>
          <p:cNvPicPr>
            <a:picLocks noChangeAspect="1" noChangeArrowheads="1"/>
          </p:cNvPicPr>
          <p:nvPr/>
        </p:nvPicPr>
        <p:blipFill>
          <a:blip r:embed="rId3"/>
          <a:srcRect/>
          <a:stretch>
            <a:fillRect/>
          </a:stretch>
        </p:blipFill>
        <p:spPr bwMode="auto">
          <a:xfrm>
            <a:off x="500034" y="714356"/>
            <a:ext cx="6646969" cy="5572140"/>
          </a:xfrm>
          <a:prstGeom prst="rect">
            <a:avLst/>
          </a:prstGeom>
          <a:noFill/>
        </p:spPr>
      </p:pic>
      <p:sp>
        <p:nvSpPr>
          <p:cNvPr id="5" name="4 Llamada rectangular"/>
          <p:cNvSpPr/>
          <p:nvPr/>
        </p:nvSpPr>
        <p:spPr>
          <a:xfrm>
            <a:off x="0" y="4857760"/>
            <a:ext cx="8643966" cy="2000240"/>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r>
              <a:rPr lang="en-GB" b="1" dirty="0" smtClean="0"/>
              <a:t>El </a:t>
            </a:r>
            <a:r>
              <a:rPr lang="en-GB" b="1" dirty="0" err="1" smtClean="0"/>
              <a:t>proyecto</a:t>
            </a:r>
            <a:r>
              <a:rPr lang="en-GB" b="1" dirty="0" smtClean="0"/>
              <a:t>  </a:t>
            </a:r>
            <a:r>
              <a:rPr lang="en-GB" b="1" dirty="0" err="1" smtClean="0"/>
              <a:t>está</a:t>
            </a:r>
            <a:r>
              <a:rPr lang="en-GB" b="1" dirty="0" smtClean="0"/>
              <a:t> </a:t>
            </a:r>
            <a:r>
              <a:rPr lang="en-GB" b="1" dirty="0" err="1" smtClean="0"/>
              <a:t>dirigido</a:t>
            </a:r>
            <a:r>
              <a:rPr lang="en-GB" b="1" dirty="0" smtClean="0"/>
              <a:t> a personas </a:t>
            </a:r>
            <a:r>
              <a:rPr lang="en-GB" b="1" dirty="0" err="1" smtClean="0"/>
              <a:t>mayores</a:t>
            </a:r>
            <a:r>
              <a:rPr lang="en-GB" b="1" dirty="0" smtClean="0"/>
              <a:t> del </a:t>
            </a:r>
            <a:r>
              <a:rPr lang="en-GB" b="1" dirty="0" err="1" smtClean="0"/>
              <a:t>municipio</a:t>
            </a:r>
            <a:r>
              <a:rPr lang="en-GB" b="1" dirty="0" smtClean="0"/>
              <a:t>  y </a:t>
            </a:r>
            <a:r>
              <a:rPr lang="en-GB" b="1" dirty="0" err="1" smtClean="0"/>
              <a:t>pretende</a:t>
            </a:r>
            <a:r>
              <a:rPr lang="en-GB" b="1" dirty="0" smtClean="0"/>
              <a:t> </a:t>
            </a:r>
            <a:r>
              <a:rPr lang="en-GB" b="1" dirty="0" err="1" smtClean="0"/>
              <a:t>combatir</a:t>
            </a:r>
            <a:r>
              <a:rPr lang="en-GB" b="1" dirty="0" smtClean="0"/>
              <a:t> la </a:t>
            </a:r>
            <a:r>
              <a:rPr lang="en-GB" b="1" dirty="0" err="1" smtClean="0"/>
              <a:t>soledad</a:t>
            </a:r>
            <a:r>
              <a:rPr lang="en-GB" b="1" dirty="0" smtClean="0"/>
              <a:t> no </a:t>
            </a:r>
            <a:r>
              <a:rPr lang="en-GB" b="1" dirty="0" err="1" smtClean="0"/>
              <a:t>deseada</a:t>
            </a:r>
            <a:r>
              <a:rPr lang="en-GB" b="1" dirty="0" smtClean="0"/>
              <a:t> de </a:t>
            </a:r>
            <a:r>
              <a:rPr lang="en-GB" b="1" dirty="0" err="1" smtClean="0"/>
              <a:t>este</a:t>
            </a:r>
            <a:r>
              <a:rPr lang="en-GB" b="1" dirty="0" smtClean="0"/>
              <a:t> </a:t>
            </a:r>
            <a:r>
              <a:rPr lang="en-GB" b="1" dirty="0" err="1" smtClean="0"/>
              <a:t>colectivo</a:t>
            </a:r>
            <a:r>
              <a:rPr lang="en-GB" b="1" dirty="0" smtClean="0"/>
              <a:t>,  y </a:t>
            </a:r>
            <a:r>
              <a:rPr lang="en-GB" b="1" dirty="0" err="1" smtClean="0"/>
              <a:t>permite</a:t>
            </a:r>
            <a:r>
              <a:rPr lang="en-GB" b="1" dirty="0" smtClean="0"/>
              <a:t> </a:t>
            </a:r>
            <a:r>
              <a:rPr lang="en-GB" b="1" dirty="0" err="1" smtClean="0"/>
              <a:t>evadirse</a:t>
            </a:r>
            <a:r>
              <a:rPr lang="en-GB" b="1" dirty="0" smtClean="0"/>
              <a:t> de la actual crisis sanitaria, </a:t>
            </a:r>
            <a:r>
              <a:rPr lang="en-GB" b="1" dirty="0" err="1" smtClean="0"/>
              <a:t>para</a:t>
            </a:r>
            <a:r>
              <a:rPr lang="en-GB" b="1" dirty="0" smtClean="0"/>
              <a:t> </a:t>
            </a:r>
            <a:r>
              <a:rPr lang="en-GB" b="1" dirty="0" err="1" smtClean="0"/>
              <a:t>transportarlos</a:t>
            </a:r>
            <a:r>
              <a:rPr lang="en-GB" b="1" dirty="0" smtClean="0"/>
              <a:t> a un </a:t>
            </a:r>
            <a:r>
              <a:rPr lang="en-GB" b="1" dirty="0" err="1" smtClean="0"/>
              <a:t>mundo</a:t>
            </a:r>
            <a:r>
              <a:rPr lang="en-GB" b="1" dirty="0" smtClean="0"/>
              <a:t> de </a:t>
            </a:r>
            <a:r>
              <a:rPr lang="en-GB" b="1" dirty="0" err="1" smtClean="0"/>
              <a:t>fantasía</a:t>
            </a:r>
            <a:r>
              <a:rPr lang="en-GB" b="1" dirty="0" smtClean="0"/>
              <a:t> en el </a:t>
            </a:r>
            <a:r>
              <a:rPr lang="en-GB" b="1" dirty="0" err="1" smtClean="0"/>
              <a:t>que</a:t>
            </a:r>
            <a:r>
              <a:rPr lang="en-GB" b="1" dirty="0" smtClean="0"/>
              <a:t>, al </a:t>
            </a:r>
            <a:r>
              <a:rPr lang="en-GB" b="1" dirty="0" err="1" smtClean="0"/>
              <a:t>mismo</a:t>
            </a:r>
            <a:r>
              <a:rPr lang="en-GB" b="1" dirty="0" smtClean="0"/>
              <a:t> </a:t>
            </a:r>
            <a:r>
              <a:rPr lang="en-GB" b="1" dirty="0" err="1" smtClean="0"/>
              <a:t>tiempo</a:t>
            </a:r>
            <a:r>
              <a:rPr lang="en-GB" b="1" dirty="0" smtClean="0"/>
              <a:t>, </a:t>
            </a:r>
            <a:r>
              <a:rPr lang="en-GB" b="1" dirty="0" err="1" smtClean="0"/>
              <a:t>puedan</a:t>
            </a:r>
            <a:r>
              <a:rPr lang="en-GB" b="1" dirty="0" smtClean="0"/>
              <a:t> </a:t>
            </a:r>
            <a:r>
              <a:rPr lang="en-GB" b="1" dirty="0" err="1" smtClean="0"/>
              <a:t>compartir</a:t>
            </a:r>
            <a:r>
              <a:rPr lang="en-GB" b="1" dirty="0" smtClean="0"/>
              <a:t> </a:t>
            </a:r>
            <a:r>
              <a:rPr lang="en-GB" b="1" dirty="0" err="1" smtClean="0"/>
              <a:t>algunas</a:t>
            </a:r>
            <a:r>
              <a:rPr lang="en-GB" b="1" dirty="0" smtClean="0"/>
              <a:t> de </a:t>
            </a:r>
            <a:r>
              <a:rPr lang="en-GB" b="1" dirty="0" err="1" smtClean="0"/>
              <a:t>sus</a:t>
            </a:r>
            <a:r>
              <a:rPr lang="en-GB" b="1" dirty="0" smtClean="0"/>
              <a:t> </a:t>
            </a:r>
            <a:r>
              <a:rPr lang="en-GB" b="1" dirty="0" err="1" smtClean="0"/>
              <a:t>experiencias</a:t>
            </a:r>
            <a:r>
              <a:rPr lang="en-GB" b="1" dirty="0" smtClean="0"/>
              <a:t> y </a:t>
            </a:r>
            <a:r>
              <a:rPr lang="en-GB" b="1" dirty="0" err="1" smtClean="0"/>
              <a:t>anécdotas</a:t>
            </a:r>
            <a:r>
              <a:rPr lang="en-GB" b="1" dirty="0" smtClean="0"/>
              <a:t>. Este </a:t>
            </a:r>
            <a:r>
              <a:rPr lang="en-GB" b="1" dirty="0" err="1" smtClean="0"/>
              <a:t>proyecto</a:t>
            </a:r>
            <a:r>
              <a:rPr lang="en-GB" b="1" dirty="0" smtClean="0"/>
              <a:t>, </a:t>
            </a:r>
            <a:r>
              <a:rPr lang="en-GB" b="1" dirty="0" err="1" smtClean="0"/>
              <a:t>consiste</a:t>
            </a:r>
            <a:r>
              <a:rPr lang="en-GB" b="1" dirty="0" smtClean="0"/>
              <a:t> en la </a:t>
            </a:r>
            <a:r>
              <a:rPr lang="en-GB" b="1" dirty="0" err="1" smtClean="0"/>
              <a:t>lectura</a:t>
            </a:r>
            <a:r>
              <a:rPr lang="en-GB" b="1" dirty="0" smtClean="0"/>
              <a:t> de </a:t>
            </a:r>
            <a:r>
              <a:rPr lang="en-GB" b="1" dirty="0" err="1" smtClean="0"/>
              <a:t>cuentos</a:t>
            </a:r>
            <a:r>
              <a:rPr lang="en-GB" b="1" dirty="0" smtClean="0"/>
              <a:t> </a:t>
            </a:r>
            <a:r>
              <a:rPr lang="en-GB" b="1" dirty="0" err="1" smtClean="0"/>
              <a:t>por</a:t>
            </a:r>
            <a:r>
              <a:rPr lang="en-GB" b="1" dirty="0" smtClean="0"/>
              <a:t> </a:t>
            </a:r>
            <a:r>
              <a:rPr lang="en-GB" b="1" dirty="0" err="1" smtClean="0"/>
              <a:t>teléfono</a:t>
            </a:r>
            <a:r>
              <a:rPr lang="en-GB" b="1" dirty="0" smtClean="0"/>
              <a:t> </a:t>
            </a:r>
            <a:r>
              <a:rPr lang="en-GB" b="1" dirty="0" err="1" smtClean="0"/>
              <a:t>por</a:t>
            </a:r>
            <a:r>
              <a:rPr lang="en-GB" b="1" dirty="0" smtClean="0"/>
              <a:t> parte de </a:t>
            </a:r>
            <a:r>
              <a:rPr lang="en-GB" b="1" dirty="0" err="1" smtClean="0"/>
              <a:t>narradores</a:t>
            </a:r>
            <a:r>
              <a:rPr lang="en-GB" b="1" dirty="0" smtClean="0"/>
              <a:t> </a:t>
            </a:r>
            <a:r>
              <a:rPr lang="en-GB" b="1" dirty="0" err="1" smtClean="0"/>
              <a:t>profesionales</a:t>
            </a:r>
            <a:r>
              <a:rPr lang="en-GB" b="1" dirty="0" smtClean="0"/>
              <a:t>, </a:t>
            </a:r>
            <a:r>
              <a:rPr lang="en-GB" b="1" dirty="0" err="1" smtClean="0"/>
              <a:t>que</a:t>
            </a:r>
            <a:r>
              <a:rPr lang="en-GB" b="1" dirty="0" smtClean="0"/>
              <a:t> a </a:t>
            </a:r>
            <a:r>
              <a:rPr lang="en-GB" b="1" dirty="0" err="1" smtClean="0"/>
              <a:t>su</a:t>
            </a:r>
            <a:r>
              <a:rPr lang="en-GB" b="1" dirty="0" smtClean="0"/>
              <a:t> </a:t>
            </a:r>
            <a:r>
              <a:rPr lang="en-GB" b="1" dirty="0" err="1" smtClean="0"/>
              <a:t>vez</a:t>
            </a:r>
            <a:r>
              <a:rPr lang="en-GB" b="1" dirty="0" smtClean="0"/>
              <a:t> </a:t>
            </a:r>
            <a:r>
              <a:rPr lang="en-GB" b="1" dirty="0" err="1" smtClean="0"/>
              <a:t>animan</a:t>
            </a:r>
            <a:r>
              <a:rPr lang="en-GB" b="1" dirty="0" smtClean="0"/>
              <a:t> al </a:t>
            </a:r>
            <a:r>
              <a:rPr lang="en-GB" b="1" dirty="0" err="1" smtClean="0"/>
              <a:t>oyente</a:t>
            </a:r>
            <a:r>
              <a:rPr lang="en-GB" b="1" dirty="0" smtClean="0"/>
              <a:t> a </a:t>
            </a:r>
            <a:r>
              <a:rPr lang="en-GB" b="1" dirty="0" err="1" smtClean="0"/>
              <a:t>compartir</a:t>
            </a:r>
            <a:r>
              <a:rPr lang="en-GB" b="1" dirty="0" smtClean="0"/>
              <a:t> </a:t>
            </a:r>
            <a:r>
              <a:rPr lang="en-GB" b="1" dirty="0" err="1" smtClean="0"/>
              <a:t>su</a:t>
            </a:r>
            <a:r>
              <a:rPr lang="en-GB" b="1" dirty="0" smtClean="0"/>
              <a:t> </a:t>
            </a:r>
            <a:r>
              <a:rPr lang="en-GB" b="1" dirty="0" err="1" smtClean="0"/>
              <a:t>propia</a:t>
            </a:r>
            <a:r>
              <a:rPr lang="en-GB" b="1" dirty="0" smtClean="0"/>
              <a:t> </a:t>
            </a:r>
            <a:r>
              <a:rPr lang="en-GB" b="1" dirty="0" err="1" smtClean="0"/>
              <a:t>historia</a:t>
            </a:r>
            <a:r>
              <a:rPr lang="en-GB" b="1" dirty="0" smtClean="0"/>
              <a:t>. </a:t>
            </a:r>
            <a:r>
              <a:rPr lang="en-GB" b="1" dirty="0" err="1" smtClean="0"/>
              <a:t>Otro</a:t>
            </a:r>
            <a:r>
              <a:rPr lang="en-GB" b="1" dirty="0" smtClean="0"/>
              <a:t> de los </a:t>
            </a:r>
            <a:r>
              <a:rPr lang="en-GB" b="1" dirty="0" err="1" smtClean="0"/>
              <a:t>objetivos</a:t>
            </a:r>
            <a:r>
              <a:rPr lang="en-GB" b="1" dirty="0" smtClean="0"/>
              <a:t> de </a:t>
            </a:r>
            <a:r>
              <a:rPr lang="en-GB" b="1" dirty="0" err="1" smtClean="0"/>
              <a:t>este</a:t>
            </a:r>
            <a:r>
              <a:rPr lang="en-GB" b="1" dirty="0" smtClean="0"/>
              <a:t> </a:t>
            </a:r>
            <a:r>
              <a:rPr lang="en-GB" b="1" dirty="0" err="1" smtClean="0"/>
              <a:t>proyecto</a:t>
            </a:r>
            <a:r>
              <a:rPr lang="en-GB" b="1" dirty="0" smtClean="0"/>
              <a:t> </a:t>
            </a:r>
            <a:r>
              <a:rPr lang="en-GB" b="1" dirty="0" err="1" smtClean="0"/>
              <a:t>es</a:t>
            </a:r>
            <a:r>
              <a:rPr lang="en-GB" b="1" dirty="0" smtClean="0"/>
              <a:t> </a:t>
            </a:r>
            <a:r>
              <a:rPr lang="en-GB" b="1" dirty="0" err="1" smtClean="0"/>
              <a:t>acercar</a:t>
            </a:r>
            <a:r>
              <a:rPr lang="en-GB" b="1" dirty="0" smtClean="0"/>
              <a:t> la </a:t>
            </a:r>
            <a:r>
              <a:rPr lang="en-GB" b="1" dirty="0" err="1" smtClean="0"/>
              <a:t>literatura</a:t>
            </a:r>
            <a:r>
              <a:rPr lang="en-GB" b="1" dirty="0" smtClean="0"/>
              <a:t> y el  </a:t>
            </a:r>
            <a:r>
              <a:rPr lang="en-GB" b="1" dirty="0" err="1" smtClean="0"/>
              <a:t>hábito</a:t>
            </a:r>
            <a:r>
              <a:rPr lang="en-GB" b="1" dirty="0" smtClean="0"/>
              <a:t> de la </a:t>
            </a:r>
            <a:r>
              <a:rPr lang="en-GB" b="1" dirty="0" err="1" smtClean="0"/>
              <a:t>lectura</a:t>
            </a:r>
            <a:r>
              <a:rPr lang="en-GB" b="1" dirty="0" smtClean="0"/>
              <a:t>. </a:t>
            </a:r>
            <a:endParaRPr lang="es-ES" b="1" dirty="0" smtClean="0"/>
          </a:p>
          <a:p>
            <a:pPr algn="just"/>
            <a:endParaRPr lang="es-ES"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429520" y="785794"/>
            <a:ext cx="1370379" cy="2643182"/>
          </a:xfrm>
          <a:prstGeom prst="rect">
            <a:avLst/>
          </a:prstGeom>
        </p:spPr>
      </p:pic>
      <p:sp>
        <p:nvSpPr>
          <p:cNvPr id="7" name="1 Título"/>
          <p:cNvSpPr txBox="1">
            <a:spLocks/>
          </p:cNvSpPr>
          <p:nvPr/>
        </p:nvSpPr>
        <p:spPr>
          <a:xfrm>
            <a:off x="0" y="0"/>
            <a:ext cx="9144000" cy="100010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TALLER DE ESCRITURA DE  MEMORIAS: RELATOS DE MI VIDA </a:t>
            </a:r>
            <a:endParaRPr lang="es-ES" sz="2800" b="1" dirty="0">
              <a:solidFill>
                <a:srgbClr val="7030A0"/>
              </a:solidFill>
              <a:latin typeface="+mj-lt"/>
              <a:ea typeface="+mj-ea"/>
              <a:cs typeface="+mj-cs"/>
            </a:endParaRPr>
          </a:p>
        </p:txBody>
      </p:sp>
      <p:pic>
        <p:nvPicPr>
          <p:cNvPr id="6" name="Picture 2" descr="C:\Users\W10\Desktop\ALEX Y MÍAS 2012\guada internet\ring ring\canva\segunda tanda canva\relatos de mi vida canva.jpg"/>
          <p:cNvPicPr>
            <a:picLocks noChangeAspect="1" noChangeArrowheads="1"/>
          </p:cNvPicPr>
          <p:nvPr/>
        </p:nvPicPr>
        <p:blipFill>
          <a:blip r:embed="rId3"/>
          <a:srcRect/>
          <a:stretch>
            <a:fillRect/>
          </a:stretch>
        </p:blipFill>
        <p:spPr bwMode="auto">
          <a:xfrm>
            <a:off x="714348" y="642918"/>
            <a:ext cx="6643734" cy="5569428"/>
          </a:xfrm>
          <a:prstGeom prst="rect">
            <a:avLst/>
          </a:prstGeom>
          <a:noFill/>
        </p:spPr>
      </p:pic>
      <p:sp>
        <p:nvSpPr>
          <p:cNvPr id="8" name="7 Llamada rectangular"/>
          <p:cNvSpPr/>
          <p:nvPr/>
        </p:nvSpPr>
        <p:spPr>
          <a:xfrm>
            <a:off x="0" y="4714884"/>
            <a:ext cx="8786842" cy="2143116"/>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algn="just"/>
            <a:r>
              <a:rPr lang="en-GB" b="1" dirty="0" smtClean="0"/>
              <a:t>Este taller </a:t>
            </a:r>
            <a:r>
              <a:rPr lang="en-GB" b="1" dirty="0" err="1" smtClean="0"/>
              <a:t>está</a:t>
            </a:r>
            <a:r>
              <a:rPr lang="en-GB" b="1" dirty="0" smtClean="0"/>
              <a:t> </a:t>
            </a:r>
            <a:r>
              <a:rPr lang="en-GB" b="1" dirty="0" err="1" smtClean="0"/>
              <a:t>dirigido</a:t>
            </a:r>
            <a:r>
              <a:rPr lang="en-GB" b="1" dirty="0" smtClean="0"/>
              <a:t> a personas </a:t>
            </a:r>
            <a:r>
              <a:rPr lang="en-GB" b="1" dirty="0" err="1" smtClean="0"/>
              <a:t>mayores</a:t>
            </a:r>
            <a:r>
              <a:rPr lang="en-GB" b="1" dirty="0" smtClean="0"/>
              <a:t> de </a:t>
            </a:r>
            <a:r>
              <a:rPr lang="en-GB" b="1" dirty="0" err="1" smtClean="0"/>
              <a:t>sesenta</a:t>
            </a:r>
            <a:r>
              <a:rPr lang="en-GB" b="1" dirty="0" smtClean="0"/>
              <a:t> </a:t>
            </a:r>
            <a:r>
              <a:rPr lang="en-GB" b="1" dirty="0" err="1" smtClean="0"/>
              <a:t>años</a:t>
            </a:r>
            <a:r>
              <a:rPr lang="en-GB" b="1" dirty="0" smtClean="0"/>
              <a:t> </a:t>
            </a:r>
            <a:r>
              <a:rPr lang="en-GB" b="1" dirty="0" err="1" smtClean="0"/>
              <a:t>para</a:t>
            </a:r>
            <a:r>
              <a:rPr lang="en-GB" b="1" dirty="0" smtClean="0"/>
              <a:t> </a:t>
            </a:r>
            <a:r>
              <a:rPr lang="en-GB" b="1" dirty="0" err="1" smtClean="0"/>
              <a:t>fomentar</a:t>
            </a:r>
            <a:r>
              <a:rPr lang="en-GB" b="1" dirty="0" smtClean="0"/>
              <a:t> la </a:t>
            </a:r>
            <a:r>
              <a:rPr lang="en-GB" b="1" dirty="0" err="1" smtClean="0"/>
              <a:t>creatividad</a:t>
            </a:r>
            <a:r>
              <a:rPr lang="en-GB" b="1" dirty="0" smtClean="0"/>
              <a:t> y la </a:t>
            </a:r>
            <a:r>
              <a:rPr lang="en-GB" b="1" dirty="0" err="1" smtClean="0"/>
              <a:t>imaginación</a:t>
            </a:r>
            <a:r>
              <a:rPr lang="en-GB" b="1" dirty="0" smtClean="0"/>
              <a:t>  y  </a:t>
            </a:r>
            <a:r>
              <a:rPr lang="en-GB" b="1" dirty="0" err="1" smtClean="0"/>
              <a:t>ofrecer</a:t>
            </a:r>
            <a:r>
              <a:rPr lang="en-GB" b="1" dirty="0" smtClean="0"/>
              <a:t> </a:t>
            </a:r>
            <a:r>
              <a:rPr lang="en-GB" b="1" dirty="0" err="1" smtClean="0"/>
              <a:t>las</a:t>
            </a:r>
            <a:r>
              <a:rPr lang="en-GB" b="1" dirty="0" smtClean="0"/>
              <a:t> </a:t>
            </a:r>
            <a:r>
              <a:rPr lang="en-GB" b="1" dirty="0" err="1" smtClean="0"/>
              <a:t>herramientas</a:t>
            </a:r>
            <a:r>
              <a:rPr lang="en-GB" b="1" dirty="0" smtClean="0"/>
              <a:t>  </a:t>
            </a:r>
            <a:r>
              <a:rPr lang="en-GB" b="1" dirty="0" err="1" smtClean="0"/>
              <a:t>para</a:t>
            </a:r>
            <a:r>
              <a:rPr lang="en-GB" b="1" dirty="0" smtClean="0"/>
              <a:t> </a:t>
            </a:r>
            <a:r>
              <a:rPr lang="en-GB" b="1" dirty="0" err="1" smtClean="0"/>
              <a:t>que</a:t>
            </a:r>
            <a:r>
              <a:rPr lang="en-GB" b="1" dirty="0" smtClean="0"/>
              <a:t> </a:t>
            </a:r>
            <a:r>
              <a:rPr lang="en-GB" b="1" dirty="0" err="1" smtClean="0"/>
              <a:t>sean</a:t>
            </a:r>
            <a:r>
              <a:rPr lang="en-GB" b="1" dirty="0" smtClean="0"/>
              <a:t> </a:t>
            </a:r>
            <a:r>
              <a:rPr lang="en-GB" b="1" dirty="0" err="1" smtClean="0"/>
              <a:t>capaces</a:t>
            </a:r>
            <a:r>
              <a:rPr lang="en-GB" b="1" dirty="0" smtClean="0"/>
              <a:t> de </a:t>
            </a:r>
            <a:r>
              <a:rPr lang="en-GB" b="1" dirty="0" err="1" smtClean="0"/>
              <a:t>contar</a:t>
            </a:r>
            <a:r>
              <a:rPr lang="en-GB" b="1" dirty="0" smtClean="0"/>
              <a:t> </a:t>
            </a:r>
            <a:r>
              <a:rPr lang="en-GB" b="1" dirty="0" err="1" smtClean="0"/>
              <a:t>sus</a:t>
            </a:r>
            <a:r>
              <a:rPr lang="en-GB" b="1" dirty="0" smtClean="0"/>
              <a:t> </a:t>
            </a:r>
            <a:r>
              <a:rPr lang="en-GB" b="1" dirty="0" err="1" smtClean="0"/>
              <a:t>historias</a:t>
            </a:r>
            <a:r>
              <a:rPr lang="en-GB" b="1" dirty="0" smtClean="0"/>
              <a:t>. </a:t>
            </a:r>
            <a:r>
              <a:rPr lang="en-GB" b="1" dirty="0" err="1" smtClean="0"/>
              <a:t>Tiene</a:t>
            </a:r>
            <a:r>
              <a:rPr lang="en-GB" b="1" dirty="0" smtClean="0"/>
              <a:t> un </a:t>
            </a:r>
            <a:r>
              <a:rPr lang="en-GB" b="1" dirty="0" err="1" smtClean="0"/>
              <a:t>doble</a:t>
            </a:r>
            <a:r>
              <a:rPr lang="en-GB" b="1" dirty="0" smtClean="0"/>
              <a:t> fin, </a:t>
            </a:r>
            <a:r>
              <a:rPr lang="en-GB" b="1" dirty="0" err="1" smtClean="0"/>
              <a:t>por</a:t>
            </a:r>
            <a:r>
              <a:rPr lang="en-GB" b="1" dirty="0" smtClean="0"/>
              <a:t> un </a:t>
            </a:r>
            <a:r>
              <a:rPr lang="en-GB" b="1" dirty="0" err="1" smtClean="0"/>
              <a:t>lado</a:t>
            </a:r>
            <a:r>
              <a:rPr lang="en-GB" b="1" dirty="0" smtClean="0"/>
              <a:t>, </a:t>
            </a:r>
            <a:r>
              <a:rPr lang="en-GB" b="1" dirty="0" err="1" smtClean="0"/>
              <a:t>busca</a:t>
            </a:r>
            <a:r>
              <a:rPr lang="en-GB" b="1" dirty="0" smtClean="0"/>
              <a:t> </a:t>
            </a:r>
            <a:r>
              <a:rPr lang="en-GB" b="1" dirty="0" err="1" smtClean="0"/>
              <a:t>promover</a:t>
            </a:r>
            <a:r>
              <a:rPr lang="en-GB" b="1" dirty="0" smtClean="0"/>
              <a:t> la </a:t>
            </a:r>
            <a:r>
              <a:rPr lang="en-GB" b="1" dirty="0" err="1" smtClean="0"/>
              <a:t>estimulación</a:t>
            </a:r>
            <a:r>
              <a:rPr lang="en-GB" b="1" dirty="0" smtClean="0"/>
              <a:t> </a:t>
            </a:r>
            <a:r>
              <a:rPr lang="en-GB" b="1" dirty="0" err="1" smtClean="0"/>
              <a:t>cognitiva</a:t>
            </a:r>
            <a:r>
              <a:rPr lang="en-GB" b="1" dirty="0" smtClean="0"/>
              <a:t> y </a:t>
            </a:r>
            <a:r>
              <a:rPr lang="en-GB" b="1" dirty="0" err="1" smtClean="0"/>
              <a:t>prevenir</a:t>
            </a:r>
            <a:r>
              <a:rPr lang="en-GB" b="1" dirty="0" smtClean="0"/>
              <a:t> el </a:t>
            </a:r>
            <a:r>
              <a:rPr lang="en-GB" b="1" dirty="0" err="1" smtClean="0"/>
              <a:t>envejecimiento</a:t>
            </a:r>
            <a:r>
              <a:rPr lang="en-GB" b="1" dirty="0" smtClean="0"/>
              <a:t> cerebral,  y </a:t>
            </a:r>
            <a:r>
              <a:rPr lang="en-GB" b="1" dirty="0" err="1" smtClean="0"/>
              <a:t>por</a:t>
            </a:r>
            <a:r>
              <a:rPr lang="en-GB" b="1" dirty="0" smtClean="0"/>
              <a:t> </a:t>
            </a:r>
            <a:r>
              <a:rPr lang="en-GB" b="1" dirty="0" err="1" smtClean="0"/>
              <a:t>otro</a:t>
            </a:r>
            <a:r>
              <a:rPr lang="en-GB" b="1" dirty="0" smtClean="0"/>
              <a:t>, </a:t>
            </a:r>
            <a:r>
              <a:rPr lang="en-GB" b="1" dirty="0" err="1" smtClean="0"/>
              <a:t>ofrecer</a:t>
            </a:r>
            <a:r>
              <a:rPr lang="en-GB" b="1" dirty="0" smtClean="0"/>
              <a:t> </a:t>
            </a:r>
            <a:r>
              <a:rPr lang="en-GB" b="1" dirty="0" err="1" smtClean="0"/>
              <a:t>alternativas</a:t>
            </a:r>
            <a:r>
              <a:rPr lang="en-GB" b="1" dirty="0" smtClean="0"/>
              <a:t> a la </a:t>
            </a:r>
            <a:r>
              <a:rPr lang="en-GB" b="1" dirty="0" err="1" smtClean="0"/>
              <a:t>soledad</a:t>
            </a:r>
            <a:r>
              <a:rPr lang="en-GB" b="1" dirty="0" smtClean="0"/>
              <a:t> no </a:t>
            </a:r>
            <a:r>
              <a:rPr lang="en-GB" b="1" dirty="0" err="1" smtClean="0"/>
              <a:t>deseada</a:t>
            </a:r>
            <a:r>
              <a:rPr lang="en-GB" b="1" dirty="0" smtClean="0"/>
              <a:t> y </a:t>
            </a:r>
            <a:r>
              <a:rPr lang="en-GB" b="1" dirty="0" err="1" smtClean="0"/>
              <a:t>generar</a:t>
            </a:r>
            <a:r>
              <a:rPr lang="en-GB" b="1" dirty="0" smtClean="0"/>
              <a:t> </a:t>
            </a:r>
            <a:r>
              <a:rPr lang="en-GB" b="1" dirty="0" err="1" smtClean="0"/>
              <a:t>espacios</a:t>
            </a:r>
            <a:r>
              <a:rPr lang="en-GB" b="1" dirty="0" smtClean="0"/>
              <a:t> de </a:t>
            </a:r>
            <a:r>
              <a:rPr lang="en-GB" b="1" dirty="0" err="1" smtClean="0"/>
              <a:t>encuentro</a:t>
            </a:r>
            <a:r>
              <a:rPr lang="en-GB" b="1" dirty="0" smtClean="0"/>
              <a:t>. Este taller pone en </a:t>
            </a:r>
            <a:r>
              <a:rPr lang="en-GB" b="1" dirty="0" err="1" smtClean="0"/>
              <a:t>valor</a:t>
            </a:r>
            <a:r>
              <a:rPr lang="en-GB" b="1" dirty="0" smtClean="0"/>
              <a:t> </a:t>
            </a:r>
            <a:r>
              <a:rPr lang="en-GB" b="1" dirty="0" err="1" smtClean="0"/>
              <a:t>las</a:t>
            </a:r>
            <a:r>
              <a:rPr lang="en-GB" b="1" dirty="0" smtClean="0"/>
              <a:t> </a:t>
            </a:r>
            <a:r>
              <a:rPr lang="en-GB" b="1" dirty="0" err="1" smtClean="0"/>
              <a:t>experiencias</a:t>
            </a:r>
            <a:r>
              <a:rPr lang="en-GB" b="1" dirty="0" smtClean="0"/>
              <a:t> </a:t>
            </a:r>
            <a:r>
              <a:rPr lang="en-GB" b="1" dirty="0" err="1" smtClean="0"/>
              <a:t>vividas</a:t>
            </a:r>
            <a:r>
              <a:rPr lang="en-GB" b="1" dirty="0" smtClean="0"/>
              <a:t> </a:t>
            </a:r>
            <a:r>
              <a:rPr lang="en-GB" b="1" dirty="0" err="1" smtClean="0"/>
              <a:t>por</a:t>
            </a:r>
            <a:r>
              <a:rPr lang="en-GB" b="1" dirty="0" smtClean="0"/>
              <a:t> un </a:t>
            </a:r>
            <a:r>
              <a:rPr lang="en-GB" b="1" dirty="0" err="1" smtClean="0"/>
              <a:t>individuo</a:t>
            </a:r>
            <a:r>
              <a:rPr lang="en-GB" b="1" dirty="0" smtClean="0"/>
              <a:t> a la </a:t>
            </a:r>
            <a:r>
              <a:rPr lang="en-GB" b="1" dirty="0" err="1" smtClean="0"/>
              <a:t>vez</a:t>
            </a:r>
            <a:r>
              <a:rPr lang="en-GB" b="1" dirty="0" smtClean="0"/>
              <a:t> </a:t>
            </a:r>
            <a:r>
              <a:rPr lang="en-GB" b="1" dirty="0" err="1" smtClean="0"/>
              <a:t>que</a:t>
            </a:r>
            <a:r>
              <a:rPr lang="en-GB" b="1" dirty="0" smtClean="0"/>
              <a:t> </a:t>
            </a:r>
            <a:r>
              <a:rPr lang="en-GB" b="1" dirty="0" err="1" smtClean="0"/>
              <a:t>reafirman</a:t>
            </a:r>
            <a:r>
              <a:rPr lang="en-GB" b="1" dirty="0" smtClean="0"/>
              <a:t> </a:t>
            </a:r>
            <a:r>
              <a:rPr lang="en-GB" b="1" dirty="0" err="1" smtClean="0"/>
              <a:t>su</a:t>
            </a:r>
            <a:r>
              <a:rPr lang="en-GB" b="1" dirty="0" smtClean="0"/>
              <a:t> </a:t>
            </a:r>
            <a:r>
              <a:rPr lang="en-GB" b="1" dirty="0" err="1" smtClean="0"/>
              <a:t>seguridad</a:t>
            </a:r>
            <a:r>
              <a:rPr lang="en-GB" b="1" dirty="0" smtClean="0"/>
              <a:t>. </a:t>
            </a:r>
            <a:r>
              <a:rPr lang="en-GB" b="1" dirty="0" err="1" smtClean="0"/>
              <a:t>Todas</a:t>
            </a:r>
            <a:r>
              <a:rPr lang="en-GB" b="1" dirty="0" smtClean="0"/>
              <a:t> </a:t>
            </a:r>
            <a:r>
              <a:rPr lang="en-GB" b="1" dirty="0" err="1" smtClean="0"/>
              <a:t>las</a:t>
            </a:r>
            <a:r>
              <a:rPr lang="en-GB" b="1" dirty="0" smtClean="0"/>
              <a:t> </a:t>
            </a:r>
            <a:r>
              <a:rPr lang="en-GB" b="1" dirty="0" err="1" smtClean="0"/>
              <a:t>historias</a:t>
            </a:r>
            <a:r>
              <a:rPr lang="en-GB" b="1" dirty="0" smtClean="0"/>
              <a:t> </a:t>
            </a:r>
            <a:r>
              <a:rPr lang="en-GB" b="1" dirty="0" err="1" smtClean="0"/>
              <a:t>elaboradas</a:t>
            </a:r>
            <a:r>
              <a:rPr lang="en-GB" b="1" dirty="0" smtClean="0"/>
              <a:t> </a:t>
            </a:r>
            <a:r>
              <a:rPr lang="en-GB" b="1" dirty="0" err="1" smtClean="0"/>
              <a:t>durante</a:t>
            </a:r>
            <a:r>
              <a:rPr lang="en-GB" b="1" dirty="0" smtClean="0"/>
              <a:t> </a:t>
            </a:r>
            <a:r>
              <a:rPr lang="en-GB" b="1" dirty="0" err="1" smtClean="0"/>
              <a:t>su</a:t>
            </a:r>
            <a:r>
              <a:rPr lang="en-GB" b="1" dirty="0" smtClean="0"/>
              <a:t> </a:t>
            </a:r>
            <a:r>
              <a:rPr lang="en-GB" b="1" dirty="0" err="1" smtClean="0"/>
              <a:t>desarrollo</a:t>
            </a:r>
            <a:r>
              <a:rPr lang="en-GB" b="1" dirty="0" smtClean="0"/>
              <a:t> </a:t>
            </a:r>
            <a:r>
              <a:rPr lang="en-GB" b="1" dirty="0" err="1" smtClean="0"/>
              <a:t>serán</a:t>
            </a:r>
            <a:r>
              <a:rPr lang="en-GB" b="1" dirty="0" smtClean="0"/>
              <a:t> </a:t>
            </a:r>
            <a:r>
              <a:rPr lang="en-GB" b="1" dirty="0" err="1" smtClean="0"/>
              <a:t>recopiladas</a:t>
            </a:r>
            <a:r>
              <a:rPr lang="en-GB" b="1" dirty="0" smtClean="0"/>
              <a:t> en </a:t>
            </a:r>
            <a:r>
              <a:rPr lang="en-GB" b="1" dirty="0" err="1" smtClean="0"/>
              <a:t>una</a:t>
            </a:r>
            <a:r>
              <a:rPr lang="en-GB" b="1" dirty="0" smtClean="0"/>
              <a:t> </a:t>
            </a:r>
            <a:r>
              <a:rPr lang="en-GB" b="1" dirty="0" err="1" smtClean="0"/>
              <a:t>publicación</a:t>
            </a:r>
            <a:r>
              <a:rPr lang="en-GB" b="1" dirty="0" smtClean="0"/>
              <a:t> al </a:t>
            </a:r>
            <a:r>
              <a:rPr lang="en-GB" b="1" dirty="0" err="1" smtClean="0"/>
              <a:t>finalizar</a:t>
            </a:r>
            <a:r>
              <a:rPr lang="en-GB" b="1" dirty="0" smtClean="0"/>
              <a:t> el taller. </a:t>
            </a:r>
            <a:endParaRPr lang="es-ES" b="1" dirty="0" smtClean="0"/>
          </a:p>
          <a:p>
            <a:pPr lvl="0" indent="449263" fontAlgn="base">
              <a:spcBef>
                <a:spcPct val="0"/>
              </a:spcBef>
              <a:spcAft>
                <a:spcPct val="0"/>
              </a:spcAft>
            </a:pPr>
            <a:endParaRPr lang="es-ES" b="1"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286644" y="500042"/>
            <a:ext cx="1426008" cy="2071750"/>
          </a:xfrm>
          <a:prstGeom prst="rect">
            <a:avLst/>
          </a:prstGeom>
        </p:spPr>
      </p:pic>
      <p:pic>
        <p:nvPicPr>
          <p:cNvPr id="7" name="6 Imagen" descr="CINDEFEST.jpg"/>
          <p:cNvPicPr>
            <a:picLocks noChangeAspect="1"/>
          </p:cNvPicPr>
          <p:nvPr/>
        </p:nvPicPr>
        <p:blipFill>
          <a:blip r:embed="rId3"/>
          <a:stretch>
            <a:fillRect/>
          </a:stretch>
        </p:blipFill>
        <p:spPr>
          <a:xfrm>
            <a:off x="0" y="928670"/>
            <a:ext cx="5499285" cy="3812981"/>
          </a:xfrm>
          <a:prstGeom prst="rect">
            <a:avLst/>
          </a:prstGeom>
        </p:spPr>
      </p:pic>
      <p:pic>
        <p:nvPicPr>
          <p:cNvPr id="8" name="7 Imagen" descr="cindefest .jpg"/>
          <p:cNvPicPr>
            <a:picLocks noChangeAspect="1"/>
          </p:cNvPicPr>
          <p:nvPr/>
        </p:nvPicPr>
        <p:blipFill>
          <a:blip r:embed="rId4" cstate="print"/>
          <a:stretch>
            <a:fillRect/>
          </a:stretch>
        </p:blipFill>
        <p:spPr>
          <a:xfrm>
            <a:off x="4643438" y="785794"/>
            <a:ext cx="2550775" cy="5143512"/>
          </a:xfrm>
          <a:prstGeom prst="rect">
            <a:avLst/>
          </a:prstGeom>
        </p:spPr>
      </p:pic>
      <p:pic>
        <p:nvPicPr>
          <p:cNvPr id="10" name="9 Imagen" descr="CINDEFEST LOGO.png"/>
          <p:cNvPicPr>
            <a:picLocks noChangeAspect="1"/>
          </p:cNvPicPr>
          <p:nvPr/>
        </p:nvPicPr>
        <p:blipFill>
          <a:blip r:embed="rId5"/>
          <a:stretch>
            <a:fillRect/>
          </a:stretch>
        </p:blipFill>
        <p:spPr>
          <a:xfrm>
            <a:off x="4714876" y="2071678"/>
            <a:ext cx="2428891" cy="1143008"/>
          </a:xfrm>
          <a:prstGeom prst="rect">
            <a:avLst/>
          </a:prstGeom>
        </p:spPr>
      </p:pic>
      <p:sp>
        <p:nvSpPr>
          <p:cNvPr id="11" name="1 Título"/>
          <p:cNvSpPr txBox="1">
            <a:spLocks noGrp="1"/>
          </p:cNvSpPr>
          <p:nvPr>
            <p:ph type="title"/>
          </p:nvPr>
        </p:nvSpPr>
        <p:spPr>
          <a:xfrm>
            <a:off x="0" y="1"/>
            <a:ext cx="8572500" cy="64291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CINDEFEST -FESTIVAL EDUCATIVO DE CINE</a:t>
            </a:r>
            <a:endParaRPr lang="es-ES" sz="2800" b="1" dirty="0">
              <a:solidFill>
                <a:srgbClr val="7030A0"/>
              </a:solidFill>
              <a:latin typeface="+mj-lt"/>
              <a:ea typeface="+mj-ea"/>
              <a:cs typeface="+mj-cs"/>
            </a:endParaRPr>
          </a:p>
        </p:txBody>
      </p:sp>
      <p:sp>
        <p:nvSpPr>
          <p:cNvPr id="12" name="11 Llamada rectangular"/>
          <p:cNvSpPr/>
          <p:nvPr/>
        </p:nvSpPr>
        <p:spPr>
          <a:xfrm>
            <a:off x="0" y="4786322"/>
            <a:ext cx="9144000" cy="2071678"/>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9263" algn="just" fontAlgn="base">
              <a:spcBef>
                <a:spcPct val="0"/>
              </a:spcBef>
              <a:spcAft>
                <a:spcPct val="0"/>
              </a:spcAft>
            </a:pPr>
            <a:r>
              <a:rPr lang="es-ES" b="1" dirty="0" err="1" smtClean="0">
                <a:solidFill>
                  <a:schemeClr val="bg1"/>
                </a:solidFill>
                <a:latin typeface="Arial" pitchFamily="34" charset="0"/>
                <a:ea typeface="Calibri" pitchFamily="34" charset="0"/>
                <a:cs typeface="Arial" pitchFamily="34" charset="0"/>
              </a:rPr>
              <a:t>Cindefest</a:t>
            </a:r>
            <a:r>
              <a:rPr lang="es-ES" b="1" dirty="0" smtClean="0">
                <a:solidFill>
                  <a:schemeClr val="bg1"/>
                </a:solidFill>
                <a:latin typeface="Arial" pitchFamily="34" charset="0"/>
                <a:ea typeface="Calibri" pitchFamily="34" charset="0"/>
                <a:cs typeface="Arial" pitchFamily="34" charset="0"/>
              </a:rPr>
              <a:t> es el Festival de Cine donde las personas con discapacidad y las personas mayores de La Laguna se han adentrado  en el mundo cinematográfico (participando como actores y actrices, directores, técnicos de imagen y sonido, </a:t>
            </a:r>
            <a:r>
              <a:rPr lang="es-ES" b="1" dirty="0" err="1" smtClean="0">
                <a:solidFill>
                  <a:schemeClr val="bg1"/>
                </a:solidFill>
                <a:latin typeface="Arial" pitchFamily="34" charset="0"/>
                <a:ea typeface="Calibri" pitchFamily="34" charset="0"/>
                <a:cs typeface="Arial" pitchFamily="34" charset="0"/>
              </a:rPr>
              <a:t>etc</a:t>
            </a:r>
            <a:r>
              <a:rPr lang="es-ES" b="1" dirty="0" smtClean="0">
                <a:solidFill>
                  <a:schemeClr val="bg1"/>
                </a:solidFill>
                <a:latin typeface="Arial" pitchFamily="34" charset="0"/>
                <a:ea typeface="Calibri" pitchFamily="34" charset="0"/>
                <a:cs typeface="Arial" pitchFamily="34" charset="0"/>
              </a:rPr>
              <a:t>)  y  han podido crear sus propios cortos presentarlos al  Certamen de Premios de Cortos </a:t>
            </a:r>
            <a:r>
              <a:rPr lang="es-ES" b="1" dirty="0" err="1" smtClean="0">
                <a:solidFill>
                  <a:schemeClr val="bg1"/>
                </a:solidFill>
                <a:latin typeface="Arial" pitchFamily="34" charset="0"/>
                <a:ea typeface="Calibri" pitchFamily="34" charset="0"/>
                <a:cs typeface="Arial" pitchFamily="34" charset="0"/>
              </a:rPr>
              <a:t>Cindefest</a:t>
            </a:r>
            <a:r>
              <a:rPr lang="es-ES"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Esta</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iniciativa</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facilita</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que</a:t>
            </a:r>
            <a:r>
              <a:rPr lang="en-GB" b="1" dirty="0" smtClean="0">
                <a:solidFill>
                  <a:schemeClr val="bg1"/>
                </a:solidFill>
                <a:latin typeface="Arial" pitchFamily="34" charset="0"/>
                <a:ea typeface="Calibri" pitchFamily="34" charset="0"/>
                <a:cs typeface="Arial" pitchFamily="34" charset="0"/>
              </a:rPr>
              <a:t> los </a:t>
            </a:r>
            <a:r>
              <a:rPr lang="en-GB" b="1" dirty="0" err="1" smtClean="0">
                <a:solidFill>
                  <a:schemeClr val="bg1"/>
                </a:solidFill>
                <a:latin typeface="Arial" pitchFamily="34" charset="0"/>
                <a:ea typeface="Calibri" pitchFamily="34" charset="0"/>
                <a:cs typeface="Arial" pitchFamily="34" charset="0"/>
              </a:rPr>
              <a:t>participantes</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exploren</a:t>
            </a:r>
            <a:r>
              <a:rPr lang="en-GB" b="1" dirty="0" smtClean="0">
                <a:solidFill>
                  <a:schemeClr val="bg1"/>
                </a:solidFill>
                <a:latin typeface="Arial" pitchFamily="34" charset="0"/>
                <a:ea typeface="Calibri" pitchFamily="34" charset="0"/>
                <a:cs typeface="Arial" pitchFamily="34" charset="0"/>
              </a:rPr>
              <a:t> el </a:t>
            </a:r>
            <a:r>
              <a:rPr lang="en-GB" b="1" dirty="0" err="1" smtClean="0">
                <a:solidFill>
                  <a:schemeClr val="bg1"/>
                </a:solidFill>
                <a:latin typeface="Arial" pitchFamily="34" charset="0"/>
                <a:ea typeface="Calibri" pitchFamily="34" charset="0"/>
                <a:cs typeface="Arial" pitchFamily="34" charset="0"/>
              </a:rPr>
              <a:t>el</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mundo</a:t>
            </a:r>
            <a:r>
              <a:rPr lang="en-GB" b="1" dirty="0" smtClean="0">
                <a:solidFill>
                  <a:schemeClr val="bg1"/>
                </a:solidFill>
                <a:latin typeface="Arial" pitchFamily="34" charset="0"/>
                <a:ea typeface="Calibri" pitchFamily="34" charset="0"/>
                <a:cs typeface="Arial" pitchFamily="34" charset="0"/>
              </a:rPr>
              <a:t> audiovisual </a:t>
            </a:r>
            <a:r>
              <a:rPr lang="en-GB" b="1" dirty="0" err="1" smtClean="0">
                <a:solidFill>
                  <a:schemeClr val="bg1"/>
                </a:solidFill>
                <a:latin typeface="Arial" pitchFamily="34" charset="0"/>
                <a:ea typeface="Calibri" pitchFamily="34" charset="0"/>
                <a:cs typeface="Arial" pitchFamily="34" charset="0"/>
              </a:rPr>
              <a:t>como</a:t>
            </a:r>
            <a:r>
              <a:rPr lang="en-GB" b="1" dirty="0" smtClean="0">
                <a:solidFill>
                  <a:schemeClr val="bg1"/>
                </a:solidFill>
                <a:latin typeface="Arial" pitchFamily="34" charset="0"/>
                <a:ea typeface="Calibri" pitchFamily="34" charset="0"/>
                <a:cs typeface="Arial" pitchFamily="34" charset="0"/>
              </a:rPr>
              <a:t> forma de </a:t>
            </a:r>
            <a:r>
              <a:rPr lang="en-GB" b="1" dirty="0" err="1" smtClean="0">
                <a:solidFill>
                  <a:schemeClr val="bg1"/>
                </a:solidFill>
                <a:latin typeface="Arial" pitchFamily="34" charset="0"/>
                <a:ea typeface="Calibri" pitchFamily="34" charset="0"/>
                <a:cs typeface="Arial" pitchFamily="34" charset="0"/>
              </a:rPr>
              <a:t>expresi</a:t>
            </a:r>
            <a:r>
              <a:rPr lang="en-GB" b="1" dirty="0" err="1" smtClean="0">
                <a:solidFill>
                  <a:schemeClr val="bg1"/>
                </a:solidFill>
                <a:ea typeface="Calibri" pitchFamily="34" charset="0"/>
                <a:cs typeface="Arial" pitchFamily="34" charset="0"/>
              </a:rPr>
              <a:t>ó</a:t>
            </a:r>
            <a:r>
              <a:rPr lang="en-GB" b="1" dirty="0" err="1" smtClean="0">
                <a:solidFill>
                  <a:schemeClr val="bg1"/>
                </a:solidFill>
                <a:latin typeface="Arial" pitchFamily="34" charset="0"/>
                <a:ea typeface="Calibri" pitchFamily="34" charset="0"/>
                <a:cs typeface="Arial" pitchFamily="34" charset="0"/>
              </a:rPr>
              <a:t>n</a:t>
            </a:r>
            <a:r>
              <a:rPr lang="en-GB" b="1" dirty="0" smtClean="0">
                <a:solidFill>
                  <a:schemeClr val="bg1"/>
                </a:solidFill>
                <a:latin typeface="Arial" pitchFamily="34" charset="0"/>
                <a:ea typeface="Calibri" pitchFamily="34" charset="0"/>
                <a:cs typeface="Arial" pitchFamily="34" charset="0"/>
              </a:rPr>
              <a:t>, lo </a:t>
            </a:r>
            <a:r>
              <a:rPr lang="en-GB" b="1" dirty="0" err="1" smtClean="0">
                <a:solidFill>
                  <a:schemeClr val="bg1"/>
                </a:solidFill>
                <a:latin typeface="Arial" pitchFamily="34" charset="0"/>
                <a:ea typeface="Calibri" pitchFamily="34" charset="0"/>
                <a:cs typeface="Arial" pitchFamily="34" charset="0"/>
              </a:rPr>
              <a:t>que</a:t>
            </a:r>
            <a:r>
              <a:rPr lang="en-GB" b="1" dirty="0" smtClean="0">
                <a:solidFill>
                  <a:schemeClr val="bg1"/>
                </a:solidFill>
                <a:latin typeface="Arial" pitchFamily="34" charset="0"/>
                <a:ea typeface="Calibri" pitchFamily="34" charset="0"/>
                <a:cs typeface="Arial" pitchFamily="34" charset="0"/>
              </a:rPr>
              <a:t> les ha </a:t>
            </a:r>
            <a:r>
              <a:rPr lang="en-GB" b="1" dirty="0" err="1" smtClean="0">
                <a:solidFill>
                  <a:schemeClr val="bg1"/>
                </a:solidFill>
                <a:latin typeface="Arial" pitchFamily="34" charset="0"/>
                <a:ea typeface="Calibri" pitchFamily="34" charset="0"/>
                <a:cs typeface="Arial" pitchFamily="34" charset="0"/>
              </a:rPr>
              <a:t>permitido</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presentar</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sus</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cortometrajes</a:t>
            </a:r>
            <a:r>
              <a:rPr lang="en-GB" b="1" dirty="0" smtClean="0">
                <a:solidFill>
                  <a:schemeClr val="bg1"/>
                </a:solidFill>
                <a:latin typeface="Arial" pitchFamily="34" charset="0"/>
                <a:ea typeface="Calibri" pitchFamily="34" charset="0"/>
                <a:cs typeface="Arial" pitchFamily="34" charset="0"/>
              </a:rPr>
              <a:t> a </a:t>
            </a:r>
            <a:r>
              <a:rPr lang="en-GB" b="1" dirty="0" err="1" smtClean="0">
                <a:solidFill>
                  <a:schemeClr val="bg1"/>
                </a:solidFill>
                <a:latin typeface="Arial" pitchFamily="34" charset="0"/>
                <a:ea typeface="Calibri" pitchFamily="34" charset="0"/>
                <a:cs typeface="Arial" pitchFamily="34" charset="0"/>
              </a:rPr>
              <a:t>concurso</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as</a:t>
            </a:r>
            <a:r>
              <a:rPr lang="en-GB" b="1" dirty="0" err="1" smtClean="0">
                <a:solidFill>
                  <a:schemeClr val="bg1"/>
                </a:solidFill>
                <a:ea typeface="Calibri" pitchFamily="34" charset="0"/>
                <a:cs typeface="Arial" pitchFamily="34" charset="0"/>
              </a:rPr>
              <a:t>í</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como</a:t>
            </a:r>
            <a:r>
              <a:rPr lang="en-GB" b="1" dirty="0" smtClean="0">
                <a:solidFill>
                  <a:schemeClr val="bg1"/>
                </a:solidFill>
                <a:latin typeface="Arial" pitchFamily="34" charset="0"/>
                <a:ea typeface="Calibri" pitchFamily="34" charset="0"/>
                <a:cs typeface="Arial" pitchFamily="34" charset="0"/>
              </a:rPr>
              <a:t> </a:t>
            </a:r>
            <a:r>
              <a:rPr lang="en-GB" b="1" dirty="0" err="1" smtClean="0">
                <a:solidFill>
                  <a:schemeClr val="bg1"/>
                </a:solidFill>
                <a:latin typeface="Arial" pitchFamily="34" charset="0"/>
                <a:ea typeface="Calibri" pitchFamily="34" charset="0"/>
                <a:cs typeface="Arial" pitchFamily="34" charset="0"/>
              </a:rPr>
              <a:t>optar</a:t>
            </a:r>
            <a:r>
              <a:rPr lang="en-GB" b="1" dirty="0" smtClean="0">
                <a:solidFill>
                  <a:schemeClr val="bg1"/>
                </a:solidFill>
                <a:latin typeface="Arial" pitchFamily="34" charset="0"/>
                <a:ea typeface="Calibri" pitchFamily="34" charset="0"/>
                <a:cs typeface="Arial" pitchFamily="34" charset="0"/>
              </a:rPr>
              <a:t> a los </a:t>
            </a:r>
            <a:r>
              <a:rPr lang="en-GB" b="1" dirty="0" err="1" smtClean="0">
                <a:solidFill>
                  <a:schemeClr val="bg1"/>
                </a:solidFill>
                <a:latin typeface="Arial" pitchFamily="34" charset="0"/>
                <a:ea typeface="Calibri" pitchFamily="34" charset="0"/>
                <a:cs typeface="Arial" pitchFamily="34" charset="0"/>
              </a:rPr>
              <a:t>Premios</a:t>
            </a:r>
            <a:r>
              <a:rPr lang="en-GB" b="1" dirty="0" smtClean="0">
                <a:solidFill>
                  <a:schemeClr val="bg1"/>
                </a:solidFill>
                <a:latin typeface="Arial" pitchFamily="34" charset="0"/>
                <a:ea typeface="Calibri" pitchFamily="34" charset="0"/>
                <a:cs typeface="Arial" pitchFamily="34" charset="0"/>
              </a:rPr>
              <a:t> Enclave de Canarias. </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7500958" y="1000108"/>
            <a:ext cx="1426008" cy="2643206"/>
          </a:xfrm>
          <a:prstGeom prst="rect">
            <a:avLst/>
          </a:prstGeom>
        </p:spPr>
      </p:pic>
      <p:sp>
        <p:nvSpPr>
          <p:cNvPr id="11" name="1 Título"/>
          <p:cNvSpPr txBox="1">
            <a:spLocks noGrp="1"/>
          </p:cNvSpPr>
          <p:nvPr>
            <p:ph type="title"/>
          </p:nvPr>
        </p:nvSpPr>
        <p:spPr>
          <a:xfrm>
            <a:off x="0" y="285728"/>
            <a:ext cx="8572500" cy="64291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SALUD MENTAL Y ARTE</a:t>
            </a:r>
            <a:endParaRPr lang="es-ES" sz="2800" b="1" dirty="0">
              <a:solidFill>
                <a:srgbClr val="7030A0"/>
              </a:solidFill>
              <a:latin typeface="+mj-lt"/>
              <a:ea typeface="+mj-ea"/>
              <a:cs typeface="+mj-cs"/>
            </a:endParaRPr>
          </a:p>
        </p:txBody>
      </p:sp>
      <p:sp>
        <p:nvSpPr>
          <p:cNvPr id="12" name="11 Llamada rectangular"/>
          <p:cNvSpPr/>
          <p:nvPr/>
        </p:nvSpPr>
        <p:spPr>
          <a:xfrm>
            <a:off x="0" y="4572008"/>
            <a:ext cx="9144000" cy="2285992"/>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smtClean="0">
              <a:solidFill>
                <a:schemeClr val="bg1"/>
              </a:solidFill>
              <a:latin typeface="Arial" pitchFamily="34" charset="0"/>
              <a:ea typeface="Calibri" pitchFamily="34" charset="0"/>
              <a:cs typeface="Arial" pitchFamily="34" charset="0"/>
            </a:endParaRPr>
          </a:p>
          <a:p>
            <a:r>
              <a:rPr lang="en-GB" b="1" dirty="0" smtClean="0">
                <a:solidFill>
                  <a:schemeClr val="bg1"/>
                </a:solidFill>
                <a:latin typeface="Arial" pitchFamily="34" charset="0"/>
                <a:cs typeface="Arial" pitchFamily="34" charset="0"/>
              </a:rPr>
              <a:t>El </a:t>
            </a:r>
            <a:r>
              <a:rPr lang="en-GB" b="1" dirty="0" err="1" smtClean="0">
                <a:solidFill>
                  <a:schemeClr val="bg1"/>
                </a:solidFill>
                <a:latin typeface="Arial" pitchFamily="34" charset="0"/>
                <a:cs typeface="Arial" pitchFamily="34" charset="0"/>
              </a:rPr>
              <a:t>Ayuntamiento</a:t>
            </a:r>
            <a:r>
              <a:rPr lang="en-GB" b="1" dirty="0" smtClean="0">
                <a:solidFill>
                  <a:schemeClr val="bg1"/>
                </a:solidFill>
                <a:latin typeface="Arial" pitchFamily="34" charset="0"/>
                <a:cs typeface="Arial" pitchFamily="34" charset="0"/>
              </a:rPr>
              <a:t> de La Laguna, en </a:t>
            </a:r>
            <a:r>
              <a:rPr lang="en-GB" b="1" dirty="0" err="1" smtClean="0">
                <a:solidFill>
                  <a:schemeClr val="bg1"/>
                </a:solidFill>
                <a:latin typeface="Arial" pitchFamily="34" charset="0"/>
                <a:cs typeface="Arial" pitchFamily="34" charset="0"/>
              </a:rPr>
              <a:t>estrecha</a:t>
            </a:r>
            <a:r>
              <a:rPr lang="en-GB" b="1" dirty="0" smtClean="0">
                <a:solidFill>
                  <a:schemeClr val="bg1"/>
                </a:solidFill>
                <a:latin typeface="Arial" pitchFamily="34" charset="0"/>
                <a:cs typeface="Arial" pitchFamily="34" charset="0"/>
              </a:rPr>
              <a:t> colaboración con </a:t>
            </a:r>
            <a:r>
              <a:rPr lang="en-GB" b="1" dirty="0" err="1" smtClean="0">
                <a:solidFill>
                  <a:schemeClr val="bg1"/>
                </a:solidFill>
                <a:latin typeface="Arial" pitchFamily="34" charset="0"/>
                <a:cs typeface="Arial" pitchFamily="34" charset="0"/>
              </a:rPr>
              <a:t>las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Asociaciones</a:t>
            </a:r>
            <a:r>
              <a:rPr lang="en-GB" b="1" dirty="0" smtClean="0">
                <a:solidFill>
                  <a:schemeClr val="bg1"/>
                </a:solidFill>
                <a:latin typeface="Arial" pitchFamily="34" charset="0"/>
                <a:cs typeface="Arial" pitchFamily="34" charset="0"/>
              </a:rPr>
              <a:t> de </a:t>
            </a:r>
            <a:r>
              <a:rPr lang="en-GB" b="1" dirty="0" err="1" smtClean="0">
                <a:solidFill>
                  <a:schemeClr val="bg1"/>
                </a:solidFill>
                <a:latin typeface="Arial" pitchFamily="34" charset="0"/>
                <a:cs typeface="Arial" pitchFamily="34" charset="0"/>
              </a:rPr>
              <a:t>Ayuda</a:t>
            </a:r>
            <a:r>
              <a:rPr lang="en-GB" b="1" dirty="0" smtClean="0">
                <a:solidFill>
                  <a:schemeClr val="bg1"/>
                </a:solidFill>
                <a:latin typeface="Arial" pitchFamily="34" charset="0"/>
                <a:cs typeface="Arial" pitchFamily="34" charset="0"/>
              </a:rPr>
              <a:t> a la </a:t>
            </a:r>
            <a:r>
              <a:rPr lang="en-GB" b="1" dirty="0" err="1" smtClean="0">
                <a:solidFill>
                  <a:schemeClr val="bg1"/>
                </a:solidFill>
                <a:latin typeface="Arial" pitchFamily="34" charset="0"/>
                <a:cs typeface="Arial" pitchFamily="34" charset="0"/>
              </a:rPr>
              <a:t>Dependencia</a:t>
            </a:r>
            <a:r>
              <a:rPr lang="en-GB" b="1" dirty="0" smtClean="0">
                <a:solidFill>
                  <a:schemeClr val="bg1"/>
                </a:solidFill>
                <a:latin typeface="Arial" pitchFamily="34" charset="0"/>
                <a:cs typeface="Arial" pitchFamily="34" charset="0"/>
              </a:rPr>
              <a:t> de Canarias (APEDECA), ha </a:t>
            </a:r>
            <a:r>
              <a:rPr lang="en-GB" b="1" dirty="0" err="1" smtClean="0">
                <a:solidFill>
                  <a:schemeClr val="bg1"/>
                </a:solidFill>
                <a:latin typeface="Arial" pitchFamily="34" charset="0"/>
                <a:cs typeface="Arial" pitchFamily="34" charset="0"/>
              </a:rPr>
              <a:t>promovido</a:t>
            </a:r>
            <a:r>
              <a:rPr lang="en-GB" b="1" dirty="0" smtClean="0">
                <a:solidFill>
                  <a:schemeClr val="bg1"/>
                </a:solidFill>
                <a:latin typeface="Arial" pitchFamily="34" charset="0"/>
                <a:cs typeface="Arial" pitchFamily="34" charset="0"/>
              </a:rPr>
              <a:t> la </a:t>
            </a:r>
            <a:r>
              <a:rPr lang="en-GB" b="1" dirty="0" err="1" smtClean="0">
                <a:solidFill>
                  <a:schemeClr val="bg1"/>
                </a:solidFill>
                <a:latin typeface="Arial" pitchFamily="34" charset="0"/>
                <a:cs typeface="Arial" pitchFamily="34" charset="0"/>
              </a:rPr>
              <a:t>exposición</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Salud</a:t>
            </a:r>
            <a:r>
              <a:rPr lang="en-GB" b="1" dirty="0" smtClean="0">
                <a:solidFill>
                  <a:schemeClr val="bg1"/>
                </a:solidFill>
                <a:latin typeface="Arial" pitchFamily="34" charset="0"/>
                <a:cs typeface="Arial" pitchFamily="34" charset="0"/>
              </a:rPr>
              <a:t> mental y arte en </a:t>
            </a:r>
            <a:r>
              <a:rPr lang="en-GB" b="1" dirty="0" err="1" smtClean="0">
                <a:solidFill>
                  <a:schemeClr val="bg1"/>
                </a:solidFill>
                <a:latin typeface="Arial" pitchFamily="34" charset="0"/>
                <a:cs typeface="Arial" pitchFamily="34" charset="0"/>
              </a:rPr>
              <a:t>todas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partes</a:t>
            </a:r>
            <a:r>
              <a:rPr lang="en-GB" b="1" dirty="0" smtClean="0">
                <a:solidFill>
                  <a:schemeClr val="bg1"/>
                </a:solidFill>
                <a:latin typeface="Arial" pitchFamily="34" charset="0"/>
                <a:cs typeface="Arial" pitchFamily="34" charset="0"/>
              </a:rPr>
              <a:t>".  Esta </a:t>
            </a:r>
            <a:r>
              <a:rPr lang="en-GB" b="1" dirty="0" err="1" smtClean="0">
                <a:solidFill>
                  <a:schemeClr val="bg1"/>
                </a:solidFill>
                <a:latin typeface="Arial" pitchFamily="34" charset="0"/>
                <a:cs typeface="Arial" pitchFamily="34" charset="0"/>
              </a:rPr>
              <a:t>iniciativa</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permite</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que</a:t>
            </a:r>
            <a:r>
              <a:rPr lang="en-GB" b="1" dirty="0" smtClean="0">
                <a:solidFill>
                  <a:schemeClr val="bg1"/>
                </a:solidFill>
                <a:latin typeface="Arial" pitchFamily="34" charset="0"/>
                <a:cs typeface="Arial" pitchFamily="34" charset="0"/>
              </a:rPr>
              <a:t> la </a:t>
            </a:r>
            <a:r>
              <a:rPr lang="en-GB" b="1" dirty="0" err="1" smtClean="0">
                <a:solidFill>
                  <a:schemeClr val="bg1"/>
                </a:solidFill>
                <a:latin typeface="Arial" pitchFamily="34" charset="0"/>
                <a:cs typeface="Arial" pitchFamily="34" charset="0"/>
              </a:rPr>
              <a:t>sociedad</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vea</a:t>
            </a:r>
            <a:r>
              <a:rPr lang="en-GB" b="1" dirty="0" smtClean="0">
                <a:solidFill>
                  <a:schemeClr val="bg1"/>
                </a:solidFill>
                <a:latin typeface="Arial" pitchFamily="34" charset="0"/>
                <a:cs typeface="Arial" pitchFamily="34" charset="0"/>
              </a:rPr>
              <a:t> a </a:t>
            </a:r>
            <a:r>
              <a:rPr lang="en-GB" b="1" dirty="0" err="1" smtClean="0">
                <a:solidFill>
                  <a:schemeClr val="bg1"/>
                </a:solidFill>
                <a:latin typeface="Arial" pitchFamily="34" charset="0"/>
                <a:cs typeface="Arial" pitchFamily="34" charset="0"/>
              </a:rPr>
              <a:t>las</a:t>
            </a:r>
            <a:r>
              <a:rPr lang="en-GB" b="1" dirty="0" smtClean="0">
                <a:solidFill>
                  <a:schemeClr val="bg1"/>
                </a:solidFill>
                <a:latin typeface="Arial" pitchFamily="34" charset="0"/>
                <a:cs typeface="Arial" pitchFamily="34" charset="0"/>
              </a:rPr>
              <a:t> personas </a:t>
            </a:r>
            <a:r>
              <a:rPr lang="en-GB" b="1" dirty="0" err="1" smtClean="0">
                <a:solidFill>
                  <a:schemeClr val="bg1"/>
                </a:solidFill>
                <a:latin typeface="Arial" pitchFamily="34" charset="0"/>
                <a:cs typeface="Arial" pitchFamily="34" charset="0"/>
              </a:rPr>
              <a:t>dependientes</a:t>
            </a:r>
            <a:r>
              <a:rPr lang="en-GB" b="1" dirty="0" smtClean="0">
                <a:solidFill>
                  <a:schemeClr val="bg1"/>
                </a:solidFill>
                <a:latin typeface="Arial" pitchFamily="34" charset="0"/>
                <a:cs typeface="Arial" pitchFamily="34" charset="0"/>
              </a:rPr>
              <a:t> ( personas con </a:t>
            </a:r>
            <a:r>
              <a:rPr lang="en-GB" b="1" dirty="0" err="1" smtClean="0">
                <a:solidFill>
                  <a:schemeClr val="bg1"/>
                </a:solidFill>
                <a:latin typeface="Arial" pitchFamily="34" charset="0"/>
                <a:cs typeface="Arial" pitchFamily="34" charset="0"/>
              </a:rPr>
              <a:t>discapacidad</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intelectual</a:t>
            </a:r>
            <a:r>
              <a:rPr lang="en-GB" b="1" dirty="0" smtClean="0">
                <a:solidFill>
                  <a:schemeClr val="bg1"/>
                </a:solidFill>
                <a:latin typeface="Arial" pitchFamily="34" charset="0"/>
                <a:cs typeface="Arial" pitchFamily="34" charset="0"/>
              </a:rPr>
              <a:t> o </a:t>
            </a:r>
            <a:r>
              <a:rPr lang="en-GB" b="1" dirty="0" err="1" smtClean="0">
                <a:solidFill>
                  <a:schemeClr val="bg1"/>
                </a:solidFill>
                <a:latin typeface="Arial" pitchFamily="34" charset="0"/>
                <a:cs typeface="Arial" pitchFamily="34" charset="0"/>
              </a:rPr>
              <a:t>patologías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mentales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desde</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una</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nueva</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perspectiva</a:t>
            </a:r>
            <a:r>
              <a:rPr lang="en-GB" b="1" dirty="0" smtClean="0">
                <a:solidFill>
                  <a:schemeClr val="bg1"/>
                </a:solidFill>
                <a:latin typeface="Arial" pitchFamily="34" charset="0"/>
                <a:cs typeface="Arial" pitchFamily="34" charset="0"/>
              </a:rPr>
              <a:t>. Esta </a:t>
            </a:r>
            <a:r>
              <a:rPr lang="en-GB" b="1" dirty="0" err="1" smtClean="0">
                <a:solidFill>
                  <a:schemeClr val="bg1"/>
                </a:solidFill>
                <a:latin typeface="Arial" pitchFamily="34" charset="0"/>
                <a:cs typeface="Arial" pitchFamily="34" charset="0"/>
              </a:rPr>
              <a:t>exposición</a:t>
            </a:r>
            <a:r>
              <a:rPr lang="en-GB" b="1" dirty="0" smtClean="0">
                <a:solidFill>
                  <a:schemeClr val="bg1"/>
                </a:solidFill>
                <a:latin typeface="Arial" pitchFamily="34" charset="0"/>
                <a:cs typeface="Arial" pitchFamily="34" charset="0"/>
              </a:rPr>
              <a:t> de </a:t>
            </a:r>
            <a:r>
              <a:rPr lang="en-GB" b="1" dirty="0" err="1" smtClean="0">
                <a:solidFill>
                  <a:schemeClr val="bg1"/>
                </a:solidFill>
                <a:latin typeface="Arial" pitchFamily="34" charset="0"/>
                <a:cs typeface="Arial" pitchFamily="34" charset="0"/>
              </a:rPr>
              <a:t>pintura</a:t>
            </a:r>
            <a:r>
              <a:rPr lang="en-GB" b="1" dirty="0" smtClean="0">
                <a:solidFill>
                  <a:schemeClr val="bg1"/>
                </a:solidFill>
                <a:latin typeface="Arial" pitchFamily="34" charset="0"/>
                <a:cs typeface="Arial" pitchFamily="34" charset="0"/>
              </a:rPr>
              <a:t> no </a:t>
            </a:r>
            <a:r>
              <a:rPr lang="en-GB" b="1" dirty="0" err="1" smtClean="0">
                <a:solidFill>
                  <a:schemeClr val="bg1"/>
                </a:solidFill>
                <a:latin typeface="Arial" pitchFamily="34" charset="0"/>
                <a:cs typeface="Arial" pitchFamily="34" charset="0"/>
              </a:rPr>
              <a:t>es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sólo</a:t>
            </a:r>
            <a:r>
              <a:rPr lang="en-GB" b="1" dirty="0" smtClean="0">
                <a:solidFill>
                  <a:schemeClr val="bg1"/>
                </a:solidFill>
                <a:latin typeface="Arial" pitchFamily="34" charset="0"/>
                <a:cs typeface="Arial" pitchFamily="34" charset="0"/>
              </a:rPr>
              <a:t> un </a:t>
            </a:r>
            <a:r>
              <a:rPr lang="en-GB" b="1" dirty="0" err="1" smtClean="0">
                <a:solidFill>
                  <a:schemeClr val="bg1"/>
                </a:solidFill>
                <a:latin typeface="Arial" pitchFamily="34" charset="0"/>
                <a:cs typeface="Arial" pitchFamily="34" charset="0"/>
              </a:rPr>
              <a:t>evento</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artístico</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sino</a:t>
            </a:r>
            <a:r>
              <a:rPr lang="en-GB" b="1" dirty="0" smtClean="0">
                <a:solidFill>
                  <a:schemeClr val="bg1"/>
                </a:solidFill>
                <a:latin typeface="Arial" pitchFamily="34" charset="0"/>
                <a:cs typeface="Arial" pitchFamily="34" charset="0"/>
              </a:rPr>
              <a:t>  un </a:t>
            </a:r>
            <a:r>
              <a:rPr lang="en-GB" b="1" dirty="0" err="1" smtClean="0">
                <a:solidFill>
                  <a:schemeClr val="bg1"/>
                </a:solidFill>
                <a:latin typeface="Arial" pitchFamily="34" charset="0"/>
                <a:cs typeface="Arial" pitchFamily="34" charset="0"/>
              </a:rPr>
              <a:t>ejemplo</a:t>
            </a:r>
            <a:r>
              <a:rPr lang="en-GB" b="1" dirty="0" smtClean="0">
                <a:solidFill>
                  <a:schemeClr val="bg1"/>
                </a:solidFill>
                <a:latin typeface="Arial" pitchFamily="34" charset="0"/>
                <a:cs typeface="Arial" pitchFamily="34" charset="0"/>
              </a:rPr>
              <a:t> de </a:t>
            </a:r>
            <a:r>
              <a:rPr lang="en-GB" b="1" dirty="0" err="1" smtClean="0">
                <a:solidFill>
                  <a:schemeClr val="bg1"/>
                </a:solidFill>
                <a:latin typeface="Arial" pitchFamily="34" charset="0"/>
                <a:cs typeface="Arial" pitchFamily="34" charset="0"/>
              </a:rPr>
              <a:t>que</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este</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colectivo</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tiene</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sus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propias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capacidades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fortalezas</a:t>
            </a:r>
            <a:r>
              <a:rPr lang="en-GB" b="1" dirty="0" smtClean="0">
                <a:solidFill>
                  <a:schemeClr val="bg1"/>
                </a:solidFill>
                <a:latin typeface="Arial" pitchFamily="34" charset="0"/>
                <a:cs typeface="Arial" pitchFamily="34" charset="0"/>
              </a:rPr>
              <a:t> e </a:t>
            </a:r>
            <a:r>
              <a:rPr lang="en-GB" b="1" dirty="0" err="1" smtClean="0">
                <a:solidFill>
                  <a:schemeClr val="bg1"/>
                </a:solidFill>
                <a:latin typeface="Arial" pitchFamily="34" charset="0"/>
                <a:cs typeface="Arial" pitchFamily="34" charset="0"/>
              </a:rPr>
              <a:t>intereses</a:t>
            </a:r>
            <a:r>
              <a:rPr lang="en-GB" b="1" dirty="0" smtClean="0">
                <a:solidFill>
                  <a:schemeClr val="bg1"/>
                </a:solidFill>
                <a:latin typeface="Arial" pitchFamily="34" charset="0"/>
                <a:cs typeface="Arial" pitchFamily="34" charset="0"/>
              </a:rPr>
              <a:t>, con los </a:t>
            </a:r>
            <a:r>
              <a:rPr lang="en-GB" b="1" dirty="0" err="1" smtClean="0">
                <a:solidFill>
                  <a:schemeClr val="bg1"/>
                </a:solidFill>
                <a:latin typeface="Arial" pitchFamily="34" charset="0"/>
                <a:cs typeface="Arial" pitchFamily="34" charset="0"/>
              </a:rPr>
              <a:t>que</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quieren</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participar</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como</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agentes</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activos</a:t>
            </a:r>
            <a:r>
              <a:rPr lang="en-GB" b="1" dirty="0" smtClean="0">
                <a:solidFill>
                  <a:schemeClr val="bg1"/>
                </a:solidFill>
                <a:latin typeface="Arial" pitchFamily="34" charset="0"/>
                <a:cs typeface="Arial" pitchFamily="34" charset="0"/>
              </a:rPr>
              <a:t> en el </a:t>
            </a:r>
            <a:r>
              <a:rPr lang="en-GB" b="1" dirty="0" err="1" smtClean="0">
                <a:solidFill>
                  <a:schemeClr val="bg1"/>
                </a:solidFill>
                <a:latin typeface="Arial" pitchFamily="34" charset="0"/>
                <a:cs typeface="Arial" pitchFamily="34" charset="0"/>
              </a:rPr>
              <a:t>mundo</a:t>
            </a:r>
            <a:r>
              <a:rPr lang="en-GB" b="1" dirty="0" smtClean="0">
                <a:solidFill>
                  <a:schemeClr val="bg1"/>
                </a:solidFill>
                <a:latin typeface="Arial" pitchFamily="34" charset="0"/>
                <a:cs typeface="Arial" pitchFamily="34" charset="0"/>
              </a:rPr>
              <a:t> </a:t>
            </a:r>
            <a:r>
              <a:rPr lang="en-GB" b="1" dirty="0" err="1" smtClean="0">
                <a:solidFill>
                  <a:schemeClr val="bg1"/>
                </a:solidFill>
                <a:latin typeface="Arial" pitchFamily="34" charset="0"/>
                <a:cs typeface="Arial" pitchFamily="34" charset="0"/>
              </a:rPr>
              <a:t>que</a:t>
            </a:r>
            <a:r>
              <a:rPr lang="en-GB" b="1" dirty="0" smtClean="0">
                <a:solidFill>
                  <a:schemeClr val="bg1"/>
                </a:solidFill>
                <a:latin typeface="Arial" pitchFamily="34" charset="0"/>
                <a:cs typeface="Arial" pitchFamily="34" charset="0"/>
              </a:rPr>
              <a:t> les </a:t>
            </a:r>
            <a:r>
              <a:rPr lang="en-GB" b="1" dirty="0" err="1" smtClean="0">
                <a:solidFill>
                  <a:schemeClr val="bg1"/>
                </a:solidFill>
                <a:latin typeface="Arial" pitchFamily="34" charset="0"/>
                <a:cs typeface="Arial" pitchFamily="34" charset="0"/>
              </a:rPr>
              <a:t>rodea</a:t>
            </a:r>
            <a:endParaRPr lang="es-ES" b="1" dirty="0" smtClean="0">
              <a:solidFill>
                <a:schemeClr val="bg1"/>
              </a:solidFill>
              <a:latin typeface="Arial" pitchFamily="34" charset="0"/>
              <a:cs typeface="Arial" pitchFamily="34" charset="0"/>
            </a:endParaRPr>
          </a:p>
          <a:p>
            <a:pPr lvl="0" indent="449263" algn="just" fontAlgn="base">
              <a:spcBef>
                <a:spcPct val="0"/>
              </a:spcBef>
              <a:spcAft>
                <a:spcPct val="0"/>
              </a:spcAft>
            </a:pPr>
            <a:endParaRPr lang="es-ES" b="1" dirty="0">
              <a:solidFill>
                <a:schemeClr val="bg1"/>
              </a:solidFill>
            </a:endParaRPr>
          </a:p>
        </p:txBody>
      </p:sp>
      <p:pic>
        <p:nvPicPr>
          <p:cNvPr id="13" name="12 Imagen" descr="Exposicion-SaludArte.jpg"/>
          <p:cNvPicPr>
            <a:picLocks noChangeAspect="1"/>
          </p:cNvPicPr>
          <p:nvPr/>
        </p:nvPicPr>
        <p:blipFill>
          <a:blip r:embed="rId3"/>
          <a:stretch>
            <a:fillRect/>
          </a:stretch>
        </p:blipFill>
        <p:spPr>
          <a:xfrm>
            <a:off x="214283" y="1285860"/>
            <a:ext cx="4465030" cy="3183906"/>
          </a:xfrm>
          <a:prstGeom prst="rect">
            <a:avLst/>
          </a:prstGeom>
        </p:spPr>
      </p:pic>
      <p:pic>
        <p:nvPicPr>
          <p:cNvPr id="14" name="13 Imagen" descr="salud arte.jpg"/>
          <p:cNvPicPr>
            <a:picLocks noChangeAspect="1"/>
          </p:cNvPicPr>
          <p:nvPr/>
        </p:nvPicPr>
        <p:blipFill>
          <a:blip r:embed="rId4"/>
          <a:stretch>
            <a:fillRect/>
          </a:stretch>
        </p:blipFill>
        <p:spPr>
          <a:xfrm>
            <a:off x="4643438" y="1285860"/>
            <a:ext cx="2533647" cy="316705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10\Desktop\fotos la punta para tania\1.jpg"/>
          <p:cNvPicPr>
            <a:picLocks noChangeAspect="1" noChangeArrowheads="1"/>
          </p:cNvPicPr>
          <p:nvPr/>
        </p:nvPicPr>
        <p:blipFill>
          <a:blip r:embed="rId2" cstate="print"/>
          <a:srcRect/>
          <a:stretch>
            <a:fillRect/>
          </a:stretch>
        </p:blipFill>
        <p:spPr bwMode="auto">
          <a:xfrm>
            <a:off x="0" y="1071546"/>
            <a:ext cx="6286512" cy="5269970"/>
          </a:xfrm>
          <a:prstGeom prst="rect">
            <a:avLst/>
          </a:prstGeom>
          <a:noFill/>
        </p:spPr>
      </p:pic>
      <p:pic>
        <p:nvPicPr>
          <p:cNvPr id="5" name="4 Marcador de contenido" descr="Cartel jornadas">
            <a:hlinkClick r:id="rId3" tooltip="&quot;Ampliar imagen Cartel jornadas&quot;"/>
          </p:cNvPr>
          <p:cNvPicPr>
            <a:picLocks noGrp="1"/>
          </p:cNvPicPr>
          <p:nvPr>
            <p:ph idx="1"/>
          </p:nvPr>
        </p:nvPicPr>
        <p:blipFill>
          <a:blip r:embed="rId4"/>
          <a:srcRect/>
          <a:stretch>
            <a:fillRect/>
          </a:stretch>
        </p:blipFill>
        <p:spPr bwMode="auto">
          <a:xfrm>
            <a:off x="6072198" y="1357298"/>
            <a:ext cx="2071702" cy="3500462"/>
          </a:xfrm>
          <a:prstGeom prst="rect">
            <a:avLst/>
          </a:prstGeom>
          <a:noFill/>
          <a:ln w="9525">
            <a:noFill/>
            <a:miter lim="800000"/>
            <a:headEnd/>
            <a:tailEnd/>
          </a:ln>
        </p:spPr>
      </p:pic>
      <p:sp>
        <p:nvSpPr>
          <p:cNvPr id="6" name="1 Título"/>
          <p:cNvSpPr txBox="1">
            <a:spLocks noGrp="1"/>
          </p:cNvSpPr>
          <p:nvPr>
            <p:ph type="title"/>
          </p:nvPr>
        </p:nvSpPr>
        <p:spPr>
          <a:xfrm>
            <a:off x="285720" y="0"/>
            <a:ext cx="8858280" cy="1143000"/>
          </a:xfrm>
          <a:prstGeom prst="rect">
            <a:avLst/>
          </a:prstGeom>
        </p:spPr>
        <p:txBody>
          <a:bodyPr vert="horz" lIns="91440" tIns="45720" rIns="91440" bIns="45720" rtlCol="0" anchor="ctr">
            <a:noAutofit/>
          </a:bodyPr>
          <a:lstStyle/>
          <a:p>
            <a:pPr lvl="0">
              <a:defRPr/>
            </a:pPr>
            <a:r>
              <a:rPr lang="es-ES" sz="2800" b="1" dirty="0" smtClean="0">
                <a:solidFill>
                  <a:srgbClr val="7030A0"/>
                </a:solidFill>
              </a:rPr>
              <a:t>JORNADAS DE MEDIACIÓN Y CREACIÓN CONTEMPORÁNEA, COMO EXPRESIÓN ARTÍSTICA DE LAS PERSONAS CON TRASTORNO DEL ESPECTRO AUTISTA</a:t>
            </a:r>
            <a:endParaRPr lang="es-ES" sz="2800" b="1" dirty="0">
              <a:solidFill>
                <a:srgbClr val="7030A0"/>
              </a:solidFill>
              <a:latin typeface="+mj-lt"/>
              <a:ea typeface="+mj-ea"/>
              <a:cs typeface="+mj-cs"/>
            </a:endParaRPr>
          </a:p>
        </p:txBody>
      </p:sp>
      <p:sp>
        <p:nvSpPr>
          <p:cNvPr id="7" name="6 Llamada rectangular"/>
          <p:cNvSpPr/>
          <p:nvPr/>
        </p:nvSpPr>
        <p:spPr>
          <a:xfrm>
            <a:off x="0" y="4929198"/>
            <a:ext cx="9144000" cy="1928802"/>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b="1" dirty="0" smtClean="0">
              <a:solidFill>
                <a:schemeClr val="bg1"/>
              </a:solidFill>
              <a:latin typeface="Arial" pitchFamily="34" charset="0"/>
              <a:ea typeface="Calibri" pitchFamily="34" charset="0"/>
              <a:cs typeface="Arial" pitchFamily="34" charset="0"/>
            </a:endParaRPr>
          </a:p>
          <a:p>
            <a:pPr algn="just"/>
            <a:endParaRPr lang="en-GB" b="1" dirty="0" smtClean="0"/>
          </a:p>
          <a:p>
            <a:pPr algn="just"/>
            <a:r>
              <a:rPr lang="en-GB" b="1" dirty="0" smtClean="0"/>
              <a:t>Se </a:t>
            </a:r>
            <a:r>
              <a:rPr lang="en-GB" b="1" dirty="0" err="1" smtClean="0"/>
              <a:t>trata</a:t>
            </a:r>
            <a:r>
              <a:rPr lang="en-GB" b="1" dirty="0" smtClean="0"/>
              <a:t> de </a:t>
            </a:r>
            <a:r>
              <a:rPr lang="en-GB" b="1" dirty="0" err="1" smtClean="0"/>
              <a:t>una</a:t>
            </a:r>
            <a:r>
              <a:rPr lang="en-GB" b="1" dirty="0" smtClean="0"/>
              <a:t> iniciativa de </a:t>
            </a:r>
            <a:r>
              <a:rPr lang="en-GB" b="1" dirty="0" err="1" smtClean="0"/>
              <a:t>mediación</a:t>
            </a:r>
            <a:r>
              <a:rPr lang="en-GB" b="1" dirty="0" smtClean="0"/>
              <a:t> </a:t>
            </a:r>
            <a:r>
              <a:rPr lang="en-GB" b="1" dirty="0" err="1" smtClean="0"/>
              <a:t>pionera</a:t>
            </a:r>
            <a:r>
              <a:rPr lang="en-GB" b="1" dirty="0" smtClean="0"/>
              <a:t>, en la </a:t>
            </a:r>
            <a:r>
              <a:rPr lang="en-GB" b="1" dirty="0" err="1" smtClean="0"/>
              <a:t>que</a:t>
            </a:r>
            <a:r>
              <a:rPr lang="en-GB" b="1" dirty="0" smtClean="0"/>
              <a:t> Puzzle </a:t>
            </a:r>
            <a:r>
              <a:rPr lang="en-GB" b="1" dirty="0" err="1" smtClean="0"/>
              <a:t>Atípico</a:t>
            </a:r>
            <a:r>
              <a:rPr lang="en-GB" b="1" dirty="0" smtClean="0"/>
              <a:t> </a:t>
            </a:r>
            <a:r>
              <a:rPr lang="en-GB" b="1" dirty="0" err="1" smtClean="0"/>
              <a:t>utiliza</a:t>
            </a:r>
            <a:r>
              <a:rPr lang="en-GB" b="1" dirty="0" smtClean="0"/>
              <a:t> </a:t>
            </a:r>
            <a:r>
              <a:rPr lang="en-GB" b="1" dirty="0" err="1" smtClean="0"/>
              <a:t>tanto</a:t>
            </a:r>
            <a:r>
              <a:rPr lang="en-GB" b="1" dirty="0" smtClean="0"/>
              <a:t> el </a:t>
            </a:r>
            <a:r>
              <a:rPr lang="en-GB" b="1" dirty="0" err="1" smtClean="0"/>
              <a:t>vídeo</a:t>
            </a:r>
            <a:r>
              <a:rPr lang="en-GB" b="1" dirty="0" smtClean="0"/>
              <a:t> </a:t>
            </a:r>
            <a:r>
              <a:rPr lang="en-GB" b="1" dirty="0" err="1" smtClean="0"/>
              <a:t>como</a:t>
            </a:r>
            <a:r>
              <a:rPr lang="en-GB" b="1" dirty="0" smtClean="0"/>
              <a:t> el </a:t>
            </a:r>
            <a:r>
              <a:rPr lang="en-GB" b="1" dirty="0" err="1" smtClean="0"/>
              <a:t>cuerpo</a:t>
            </a:r>
            <a:r>
              <a:rPr lang="en-GB" b="1" dirty="0" smtClean="0"/>
              <a:t> </a:t>
            </a:r>
            <a:r>
              <a:rPr lang="en-GB" b="1" dirty="0" err="1" smtClean="0"/>
              <a:t>como</a:t>
            </a:r>
            <a:r>
              <a:rPr lang="en-GB" b="1" dirty="0" smtClean="0"/>
              <a:t> </a:t>
            </a:r>
            <a:r>
              <a:rPr lang="en-GB" b="1" dirty="0" err="1" smtClean="0"/>
              <a:t>herramientas</a:t>
            </a:r>
            <a:r>
              <a:rPr lang="en-GB" b="1" dirty="0" smtClean="0"/>
              <a:t> de </a:t>
            </a:r>
            <a:r>
              <a:rPr lang="en-GB" b="1" dirty="0" err="1" smtClean="0"/>
              <a:t>expresión</a:t>
            </a:r>
            <a:r>
              <a:rPr lang="en-GB" b="1" dirty="0" smtClean="0"/>
              <a:t> </a:t>
            </a:r>
            <a:r>
              <a:rPr lang="en-GB" b="1" dirty="0" err="1" smtClean="0"/>
              <a:t>artística</a:t>
            </a:r>
            <a:r>
              <a:rPr lang="en-GB" b="1" dirty="0" smtClean="0"/>
              <a:t>. </a:t>
            </a:r>
            <a:r>
              <a:rPr lang="en-GB" b="1" dirty="0" err="1" smtClean="0"/>
              <a:t>Estas</a:t>
            </a:r>
            <a:r>
              <a:rPr lang="en-GB" b="1" dirty="0" smtClean="0"/>
              <a:t> </a:t>
            </a:r>
            <a:r>
              <a:rPr lang="en-GB" b="1" dirty="0" err="1" smtClean="0"/>
              <a:t>jornadas</a:t>
            </a:r>
            <a:r>
              <a:rPr lang="en-GB" b="1" dirty="0" smtClean="0"/>
              <a:t> son </a:t>
            </a:r>
            <a:r>
              <a:rPr lang="en-GB" b="1" dirty="0" err="1" smtClean="0"/>
              <a:t>una</a:t>
            </a:r>
            <a:r>
              <a:rPr lang="en-GB" b="1" dirty="0" smtClean="0"/>
              <a:t> </a:t>
            </a:r>
            <a:r>
              <a:rPr lang="en-GB" b="1" dirty="0" err="1" smtClean="0"/>
              <a:t>gran</a:t>
            </a:r>
            <a:r>
              <a:rPr lang="en-GB" b="1" dirty="0" smtClean="0"/>
              <a:t> </a:t>
            </a:r>
            <a:r>
              <a:rPr lang="en-GB" b="1" dirty="0" err="1" smtClean="0"/>
              <a:t>oportunidad</a:t>
            </a:r>
            <a:r>
              <a:rPr lang="en-GB" b="1" dirty="0" smtClean="0"/>
              <a:t> </a:t>
            </a:r>
            <a:r>
              <a:rPr lang="en-GB" b="1" dirty="0" err="1" smtClean="0"/>
              <a:t>para</a:t>
            </a:r>
            <a:r>
              <a:rPr lang="en-GB" b="1" dirty="0" smtClean="0"/>
              <a:t> </a:t>
            </a:r>
            <a:r>
              <a:rPr lang="en-GB" b="1" dirty="0" err="1" smtClean="0"/>
              <a:t>derribar</a:t>
            </a:r>
            <a:r>
              <a:rPr lang="en-GB" b="1" dirty="0" smtClean="0"/>
              <a:t> </a:t>
            </a:r>
            <a:r>
              <a:rPr lang="en-GB" b="1" dirty="0" err="1" smtClean="0"/>
              <a:t>mitos</a:t>
            </a:r>
            <a:r>
              <a:rPr lang="en-GB" b="1" dirty="0" smtClean="0"/>
              <a:t> y </a:t>
            </a:r>
            <a:r>
              <a:rPr lang="en-GB" b="1" dirty="0" err="1" smtClean="0"/>
              <a:t>valorar</a:t>
            </a:r>
            <a:r>
              <a:rPr lang="en-GB" b="1" dirty="0" smtClean="0"/>
              <a:t> </a:t>
            </a:r>
            <a:r>
              <a:rPr lang="en-GB" b="1" dirty="0" err="1" smtClean="0"/>
              <a:t>que</a:t>
            </a:r>
            <a:r>
              <a:rPr lang="en-GB" b="1" dirty="0" smtClean="0"/>
              <a:t> el arte, en </a:t>
            </a:r>
            <a:r>
              <a:rPr lang="en-GB" b="1" dirty="0" err="1" smtClean="0"/>
              <a:t>cualquiera</a:t>
            </a:r>
            <a:r>
              <a:rPr lang="en-GB" b="1" dirty="0" smtClean="0"/>
              <a:t> de </a:t>
            </a:r>
            <a:r>
              <a:rPr lang="en-GB" b="1" dirty="0" err="1" smtClean="0"/>
              <a:t>sus</a:t>
            </a:r>
            <a:r>
              <a:rPr lang="en-GB" b="1" dirty="0" smtClean="0"/>
              <a:t> </a:t>
            </a:r>
            <a:r>
              <a:rPr lang="en-GB" b="1" dirty="0" err="1" smtClean="0"/>
              <a:t>manifestaciones</a:t>
            </a:r>
            <a:r>
              <a:rPr lang="en-GB" b="1" dirty="0" smtClean="0"/>
              <a:t>, </a:t>
            </a:r>
            <a:r>
              <a:rPr lang="en-GB" b="1" dirty="0" err="1" smtClean="0"/>
              <a:t>es</a:t>
            </a:r>
            <a:r>
              <a:rPr lang="en-GB" b="1" dirty="0" smtClean="0"/>
              <a:t> </a:t>
            </a:r>
            <a:r>
              <a:rPr lang="en-GB" b="1" dirty="0" err="1" smtClean="0"/>
              <a:t>una</a:t>
            </a:r>
            <a:r>
              <a:rPr lang="en-GB" b="1" dirty="0" smtClean="0"/>
              <a:t> </a:t>
            </a:r>
            <a:r>
              <a:rPr lang="en-GB" b="1" dirty="0" err="1" smtClean="0"/>
              <a:t>gran</a:t>
            </a:r>
            <a:r>
              <a:rPr lang="en-GB" b="1" dirty="0" smtClean="0"/>
              <a:t> </a:t>
            </a:r>
            <a:r>
              <a:rPr lang="en-GB" b="1" dirty="0" err="1" smtClean="0"/>
              <a:t>herramienta</a:t>
            </a:r>
            <a:r>
              <a:rPr lang="en-GB" b="1" dirty="0" smtClean="0"/>
              <a:t> </a:t>
            </a:r>
            <a:r>
              <a:rPr lang="en-GB" b="1" dirty="0" err="1" smtClean="0"/>
              <a:t>para</a:t>
            </a:r>
            <a:r>
              <a:rPr lang="en-GB" b="1" dirty="0" smtClean="0"/>
              <a:t> </a:t>
            </a:r>
            <a:r>
              <a:rPr lang="en-GB" b="1" dirty="0" err="1" smtClean="0"/>
              <a:t>las</a:t>
            </a:r>
            <a:r>
              <a:rPr lang="en-GB" b="1" dirty="0" smtClean="0"/>
              <a:t> personas con </a:t>
            </a:r>
            <a:r>
              <a:rPr lang="en-GB" b="1" dirty="0" err="1" smtClean="0"/>
              <a:t>capacidades</a:t>
            </a:r>
            <a:r>
              <a:rPr lang="en-GB" b="1" dirty="0" smtClean="0"/>
              <a:t> </a:t>
            </a:r>
            <a:r>
              <a:rPr lang="en-GB" b="1" dirty="0" err="1" smtClean="0"/>
              <a:t>diversas</a:t>
            </a:r>
            <a:r>
              <a:rPr lang="en-GB" b="1" dirty="0" smtClean="0"/>
              <a:t>, </a:t>
            </a:r>
            <a:r>
              <a:rPr lang="en-GB" b="1" dirty="0" err="1" smtClean="0"/>
              <a:t>ya</a:t>
            </a:r>
            <a:r>
              <a:rPr lang="en-GB" b="1" dirty="0" smtClean="0"/>
              <a:t> </a:t>
            </a:r>
            <a:r>
              <a:rPr lang="en-GB" b="1" dirty="0" err="1" smtClean="0"/>
              <a:t>que</a:t>
            </a:r>
            <a:r>
              <a:rPr lang="en-GB" b="1" dirty="0" smtClean="0"/>
              <a:t> no </a:t>
            </a:r>
            <a:r>
              <a:rPr lang="en-GB" b="1" dirty="0" err="1" smtClean="0"/>
              <a:t>sólo</a:t>
            </a:r>
            <a:r>
              <a:rPr lang="en-GB" b="1" dirty="0" smtClean="0"/>
              <a:t> les </a:t>
            </a:r>
            <a:r>
              <a:rPr lang="en-GB" b="1" dirty="0" err="1" smtClean="0"/>
              <a:t>permite</a:t>
            </a:r>
            <a:r>
              <a:rPr lang="en-GB" b="1" dirty="0" smtClean="0"/>
              <a:t> </a:t>
            </a:r>
            <a:r>
              <a:rPr lang="en-GB" b="1" dirty="0" err="1" smtClean="0"/>
              <a:t>mostrar</a:t>
            </a:r>
            <a:r>
              <a:rPr lang="en-GB" b="1" dirty="0" smtClean="0"/>
              <a:t> </a:t>
            </a:r>
            <a:r>
              <a:rPr lang="en-GB" b="1" dirty="0" err="1" smtClean="0"/>
              <a:t>su</a:t>
            </a:r>
            <a:r>
              <a:rPr lang="en-GB" b="1" dirty="0" smtClean="0"/>
              <a:t> </a:t>
            </a:r>
            <a:r>
              <a:rPr lang="en-GB" b="1" dirty="0" err="1" smtClean="0"/>
              <a:t>sensibilidad</a:t>
            </a:r>
            <a:r>
              <a:rPr lang="en-GB" b="1" dirty="0" smtClean="0"/>
              <a:t> y </a:t>
            </a:r>
            <a:r>
              <a:rPr lang="en-GB" b="1" dirty="0" err="1" smtClean="0"/>
              <a:t>visión</a:t>
            </a:r>
            <a:r>
              <a:rPr lang="en-GB" b="1" dirty="0" smtClean="0"/>
              <a:t> del </a:t>
            </a:r>
            <a:r>
              <a:rPr lang="en-GB" b="1" dirty="0" err="1" smtClean="0"/>
              <a:t>mundo</a:t>
            </a:r>
            <a:r>
              <a:rPr lang="en-GB" b="1" dirty="0" smtClean="0"/>
              <a:t>, </a:t>
            </a:r>
            <a:r>
              <a:rPr lang="en-GB" b="1" dirty="0" err="1" smtClean="0"/>
              <a:t>sino</a:t>
            </a:r>
            <a:r>
              <a:rPr lang="en-GB" b="1" dirty="0" smtClean="0"/>
              <a:t> </a:t>
            </a:r>
            <a:r>
              <a:rPr lang="en-GB" b="1" dirty="0" err="1" smtClean="0"/>
              <a:t>que</a:t>
            </a:r>
            <a:r>
              <a:rPr lang="en-GB" b="1" dirty="0" smtClean="0"/>
              <a:t> </a:t>
            </a:r>
            <a:r>
              <a:rPr lang="en-GB" b="1" dirty="0" err="1" smtClean="0"/>
              <a:t>es</a:t>
            </a:r>
            <a:r>
              <a:rPr lang="en-GB" b="1" dirty="0" smtClean="0"/>
              <a:t> un </a:t>
            </a:r>
            <a:r>
              <a:rPr lang="en-GB" b="1" dirty="0" err="1" smtClean="0"/>
              <a:t>elemento</a:t>
            </a:r>
            <a:r>
              <a:rPr lang="en-GB" b="1" dirty="0" smtClean="0"/>
              <a:t> clave </a:t>
            </a:r>
            <a:r>
              <a:rPr lang="en-GB" b="1" dirty="0" err="1" smtClean="0"/>
              <a:t>para</a:t>
            </a:r>
            <a:r>
              <a:rPr lang="en-GB" b="1" dirty="0" smtClean="0"/>
              <a:t> la </a:t>
            </a:r>
            <a:r>
              <a:rPr lang="en-GB" b="1" dirty="0" err="1" smtClean="0"/>
              <a:t>normalización</a:t>
            </a:r>
            <a:r>
              <a:rPr lang="en-GB" b="1" dirty="0" smtClean="0"/>
              <a:t> y </a:t>
            </a:r>
            <a:r>
              <a:rPr lang="en-GB" b="1" dirty="0" err="1" smtClean="0"/>
              <a:t>mejora</a:t>
            </a:r>
            <a:r>
              <a:rPr lang="en-GB" b="1" dirty="0" smtClean="0"/>
              <a:t> de la </a:t>
            </a:r>
            <a:r>
              <a:rPr lang="en-GB" b="1" dirty="0" err="1" smtClean="0"/>
              <a:t>salud</a:t>
            </a:r>
            <a:r>
              <a:rPr lang="en-GB" b="1" dirty="0" smtClean="0"/>
              <a:t> </a:t>
            </a:r>
            <a:r>
              <a:rPr lang="en-GB" b="1" dirty="0" err="1" smtClean="0"/>
              <a:t>tanto</a:t>
            </a:r>
            <a:r>
              <a:rPr lang="en-GB" b="1" dirty="0" smtClean="0"/>
              <a:t> </a:t>
            </a:r>
            <a:r>
              <a:rPr lang="en-GB" b="1" dirty="0" err="1" smtClean="0"/>
              <a:t>física</a:t>
            </a:r>
            <a:r>
              <a:rPr lang="en-GB" b="1" dirty="0" smtClean="0"/>
              <a:t> </a:t>
            </a:r>
            <a:r>
              <a:rPr lang="en-GB" b="1" dirty="0" err="1" smtClean="0"/>
              <a:t>como</a:t>
            </a:r>
            <a:r>
              <a:rPr lang="en-GB" b="1" dirty="0" smtClean="0"/>
              <a:t> mental. </a:t>
            </a:r>
            <a:endParaRPr lang="es-ES" b="1" dirty="0" smtClean="0"/>
          </a:p>
          <a:p>
            <a:endParaRPr lang="es-ES" b="1" dirty="0" smtClean="0">
              <a:solidFill>
                <a:schemeClr val="bg1"/>
              </a:solidFill>
              <a:latin typeface="Arial" pitchFamily="34" charset="0"/>
              <a:cs typeface="Arial" pitchFamily="34" charset="0"/>
            </a:endParaRPr>
          </a:p>
          <a:p>
            <a:pPr lvl="0" indent="449263" algn="just" fontAlgn="base">
              <a:spcBef>
                <a:spcPct val="0"/>
              </a:spcBef>
              <a:spcAft>
                <a:spcPct val="0"/>
              </a:spcAft>
            </a:pPr>
            <a:endParaRPr lang="es-ES" b="1" dirty="0">
              <a:solidFill>
                <a:schemeClr val="bg1"/>
              </a:solidFill>
            </a:endParaRPr>
          </a:p>
        </p:txBody>
      </p:sp>
      <p:pic>
        <p:nvPicPr>
          <p:cNvPr id="8" name="7 Imagen" descr="Logotipo La Laguna Inclusiva.png"/>
          <p:cNvPicPr>
            <a:picLocks noChangeAspect="1"/>
          </p:cNvPicPr>
          <p:nvPr/>
        </p:nvPicPr>
        <p:blipFill>
          <a:blip r:embed="rId5" cstate="print"/>
          <a:stretch>
            <a:fillRect/>
          </a:stretch>
        </p:blipFill>
        <p:spPr>
          <a:xfrm>
            <a:off x="8289497" y="1428736"/>
            <a:ext cx="854503" cy="164312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0" y="3929066"/>
            <a:ext cx="9144000" cy="2928934"/>
          </a:xfrm>
          <a:prstGeom prst="rect">
            <a:avLst/>
          </a:prstGeom>
        </p:spPr>
        <p:txBody>
          <a:bodyPr vert="horz" lIns="91440" tIns="45720" rIns="91440" bIns="45720" rtlCol="0" anchor="ctr">
            <a:noAutofit/>
          </a:bodyPr>
          <a:lstStyle/>
          <a:p>
            <a:endParaRPr lang="es-ES" sz="1600" dirty="0" smtClean="0"/>
          </a:p>
          <a:p>
            <a:pPr algn="just"/>
            <a:r>
              <a:rPr lang="es-ES" sz="1600" b="1" dirty="0" smtClean="0">
                <a:solidFill>
                  <a:srgbClr val="FFFF00"/>
                </a:solidFill>
              </a:rPr>
              <a:t> </a:t>
            </a:r>
            <a:endParaRPr lang="es-ES" sz="1600" dirty="0" smtClean="0"/>
          </a:p>
          <a:p>
            <a:pPr algn="just"/>
            <a:endParaRPr lang="es-ES" sz="1600" dirty="0" smtClean="0">
              <a:solidFill>
                <a:schemeClr val="bg1"/>
              </a:solidFill>
            </a:endParaRPr>
          </a:p>
          <a:p>
            <a:endParaRPr lang="es-ES" sz="1600" dirty="0" smtClean="0">
              <a:solidFill>
                <a:schemeClr val="bg1"/>
              </a:solidFill>
            </a:endParaRPr>
          </a:p>
          <a:p>
            <a:endParaRPr lang="es-ES" sz="1400" u="sng" dirty="0" smtClean="0">
              <a:solidFill>
                <a:schemeClr val="bg1"/>
              </a:solidFill>
              <a:latin typeface="Arial" pitchFamily="34" charset="0"/>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286644" y="571480"/>
            <a:ext cx="1425985" cy="2962045"/>
          </a:xfrm>
          <a:prstGeom prst="rect">
            <a:avLst/>
          </a:prstGeom>
        </p:spPr>
      </p:pic>
      <p:pic>
        <p:nvPicPr>
          <p:cNvPr id="4098" name="Picture 2" descr="C:\Users\W10\Desktop\fotos la punta para tania\NUEVO\PROYECTO CALDERON.jpg"/>
          <p:cNvPicPr>
            <a:picLocks noChangeAspect="1" noChangeArrowheads="1"/>
          </p:cNvPicPr>
          <p:nvPr/>
        </p:nvPicPr>
        <p:blipFill>
          <a:blip r:embed="rId3" cstate="print"/>
          <a:srcRect/>
          <a:stretch>
            <a:fillRect/>
          </a:stretch>
        </p:blipFill>
        <p:spPr bwMode="auto">
          <a:xfrm>
            <a:off x="571472" y="500042"/>
            <a:ext cx="6449454" cy="5406564"/>
          </a:xfrm>
          <a:prstGeom prst="rect">
            <a:avLst/>
          </a:prstGeom>
          <a:noFill/>
        </p:spPr>
      </p:pic>
      <p:sp>
        <p:nvSpPr>
          <p:cNvPr id="9" name="8 Llamada rectangular"/>
          <p:cNvSpPr/>
          <p:nvPr/>
        </p:nvSpPr>
        <p:spPr>
          <a:xfrm>
            <a:off x="0" y="4500570"/>
            <a:ext cx="9286940" cy="2357430"/>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lvl="0" algn="just"/>
            <a:endParaRPr lang="en-GB" b="1" dirty="0" smtClean="0">
              <a:solidFill>
                <a:schemeClr val="bg1"/>
              </a:solidFill>
              <a:latin typeface="Arial" pitchFamily="34" charset="0"/>
              <a:ea typeface="Calibri" pitchFamily="34" charset="0"/>
              <a:cs typeface="Arial" pitchFamily="34" charset="0"/>
            </a:endParaRPr>
          </a:p>
          <a:p>
            <a:pPr lvl="0" algn="just"/>
            <a:r>
              <a:rPr lang="en-GB" sz="1600" b="1" dirty="0" smtClean="0">
                <a:solidFill>
                  <a:schemeClr val="bg1"/>
                </a:solidFill>
                <a:latin typeface="Arial" pitchFamily="34" charset="0"/>
                <a:ea typeface="Calibri" pitchFamily="34" charset="0"/>
                <a:cs typeface="Arial" pitchFamily="34" charset="0"/>
              </a:rPr>
              <a:t>Esta iniciativa </a:t>
            </a:r>
            <a:r>
              <a:rPr lang="en-GB" sz="1600" b="1" dirty="0" err="1" smtClean="0">
                <a:solidFill>
                  <a:schemeClr val="bg1"/>
                </a:solidFill>
                <a:latin typeface="Arial" pitchFamily="34" charset="0"/>
                <a:ea typeface="Calibri" pitchFamily="34" charset="0"/>
                <a:cs typeface="Arial" pitchFamily="34" charset="0"/>
              </a:rPr>
              <a:t>junto</a:t>
            </a:r>
            <a:r>
              <a:rPr lang="en-GB" sz="1600" b="1" dirty="0" smtClean="0">
                <a:solidFill>
                  <a:schemeClr val="bg1"/>
                </a:solidFill>
                <a:latin typeface="Arial" pitchFamily="34" charset="0"/>
                <a:ea typeface="Calibri" pitchFamily="34" charset="0"/>
                <a:cs typeface="Arial" pitchFamily="34" charset="0"/>
              </a:rPr>
              <a:t> con la ONG </a:t>
            </a:r>
            <a:r>
              <a:rPr lang="es-ES" sz="1600" b="1" dirty="0" smtClean="0">
                <a:solidFill>
                  <a:schemeClr val="bg1"/>
                </a:solidFill>
                <a:latin typeface="Arial" pitchFamily="34" charset="0"/>
                <a:ea typeface="Calibri" pitchFamily="34" charset="0"/>
                <a:cs typeface="Arial" pitchFamily="34" charset="0"/>
              </a:rPr>
              <a:t>Corazón y Vida ofrece excursiones de avistamiento de ballenas y delfines a niños y jóvenes del municipio. Estas excursiones están concebidas como viajes experimentales, sensoriales, estimulantes y educativos.</a:t>
            </a:r>
            <a:r>
              <a:rPr lang="es-ES" sz="1600" dirty="0" smtClean="0">
                <a:solidFill>
                  <a:schemeClr val="bg1"/>
                </a:solidFill>
                <a:latin typeface="Arial" pitchFamily="34" charset="0"/>
                <a:ea typeface="Calibri" pitchFamily="34" charset="0"/>
                <a:cs typeface="Arial" pitchFamily="34" charset="0"/>
              </a:rPr>
              <a:t> </a:t>
            </a:r>
            <a:r>
              <a:rPr lang="es-ES" sz="1600" b="1" dirty="0" smtClean="0">
                <a:solidFill>
                  <a:schemeClr val="bg1"/>
                </a:solidFill>
                <a:latin typeface="Arial" pitchFamily="34" charset="0"/>
                <a:ea typeface="Calibri" pitchFamily="34" charset="0"/>
                <a:cs typeface="Arial" pitchFamily="34" charset="0"/>
              </a:rPr>
              <a:t>A bordo de un velero adaptado, los participantes cuentan con todos los recursos necesarios para aprender y disfrutar, como recreaciones con maquetas táctiles de los cetáceos o mochilas sensitivas para personas sordas, así como material informativo y didáctico de </a:t>
            </a:r>
            <a:r>
              <a:rPr lang="es-ES" sz="1600" dirty="0" smtClean="0">
                <a:solidFill>
                  <a:schemeClr val="bg1"/>
                </a:solidFill>
                <a:latin typeface="Arial" pitchFamily="34" charset="0"/>
                <a:ea typeface="Calibri" pitchFamily="34" charset="0"/>
                <a:cs typeface="Arial" pitchFamily="34" charset="0"/>
              </a:rPr>
              <a:t>fácil lectura, </a:t>
            </a:r>
            <a:r>
              <a:rPr lang="es-ES" sz="1600" b="1" dirty="0" smtClean="0">
                <a:solidFill>
                  <a:schemeClr val="bg1"/>
                </a:solidFill>
                <a:latin typeface="Arial" pitchFamily="34" charset="0"/>
                <a:ea typeface="Calibri" pitchFamily="34" charset="0"/>
                <a:cs typeface="Arial" pitchFamily="34" charset="0"/>
              </a:rPr>
              <a:t>Además, los niños van acompañados de intérpretes de lengua de signos y guías intérpretes para usuarios </a:t>
            </a:r>
            <a:r>
              <a:rPr lang="es-ES" sz="1600" b="1" dirty="0" err="1" smtClean="0">
                <a:solidFill>
                  <a:schemeClr val="bg1"/>
                </a:solidFill>
                <a:latin typeface="Arial" pitchFamily="34" charset="0"/>
                <a:ea typeface="Calibri" pitchFamily="34" charset="0"/>
                <a:cs typeface="Arial" pitchFamily="34" charset="0"/>
              </a:rPr>
              <a:t>sordociegos</a:t>
            </a:r>
            <a:r>
              <a:rPr lang="es-ES" sz="1600" b="1" dirty="0" smtClean="0">
                <a:solidFill>
                  <a:schemeClr val="bg1"/>
                </a:solidFill>
                <a:latin typeface="Arial" pitchFamily="34" charset="0"/>
                <a:ea typeface="Calibri" pitchFamily="34" charset="0"/>
                <a:cs typeface="Arial" pitchFamily="34" charset="0"/>
              </a:rPr>
              <a:t>. </a:t>
            </a:r>
            <a:endParaRPr lang="es-ES" sz="1600" b="1" dirty="0" smtClean="0">
              <a:solidFill>
                <a:schemeClr val="bg1"/>
              </a:solidFill>
              <a:latin typeface="Arial" pitchFamily="34" charset="0"/>
              <a:cs typeface="Arial" pitchFamily="34" charset="0"/>
            </a:endParaRPr>
          </a:p>
          <a:p>
            <a:pPr algn="just"/>
            <a:endParaRPr lang="es-ES" dirty="0" smtClean="0">
              <a:solidFill>
                <a:schemeClr val="bg1"/>
              </a:solidFill>
            </a:endParaRPr>
          </a:p>
          <a:p>
            <a:pPr algn="just"/>
            <a:endParaRPr lang="es-ES" dirty="0">
              <a:solidFill>
                <a:schemeClr val="bg1"/>
              </a:solidFill>
            </a:endParaRPr>
          </a:p>
        </p:txBody>
      </p:sp>
      <p:sp>
        <p:nvSpPr>
          <p:cNvPr id="10" name="1 Título"/>
          <p:cNvSpPr txBox="1">
            <a:spLocks/>
          </p:cNvSpPr>
          <p:nvPr/>
        </p:nvSpPr>
        <p:spPr>
          <a:xfrm>
            <a:off x="0" y="0"/>
            <a:ext cx="7715272" cy="85723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PROYECTO</a:t>
            </a:r>
            <a:r>
              <a:rPr kumimoji="0" lang="es-ES" sz="3200" b="1" i="0" u="none" strike="noStrike" kern="1200" cap="none" spc="0" normalizeH="0" noProof="0" dirty="0" smtClean="0">
                <a:ln>
                  <a:noFill/>
                </a:ln>
                <a:solidFill>
                  <a:srgbClr val="7030A0"/>
                </a:solidFill>
                <a:effectLst/>
                <a:uLnTx/>
                <a:uFillTx/>
                <a:latin typeface="+mj-lt"/>
                <a:ea typeface="+mj-ea"/>
                <a:cs typeface="+mj-cs"/>
              </a:rPr>
              <a:t> CALDERÓN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500958" y="785794"/>
            <a:ext cx="1391593" cy="2684100"/>
          </a:xfrm>
          <a:prstGeom prst="rect">
            <a:avLst/>
          </a:prstGeom>
        </p:spPr>
      </p:pic>
      <p:pic>
        <p:nvPicPr>
          <p:cNvPr id="2050" name="Picture 2" descr="C:\Users\W10\Desktop\fotos la punta para tania\NUEVO\ESCUELA DE DEPORTE ADAPTADO CANVA.jpg"/>
          <p:cNvPicPr>
            <a:picLocks noChangeAspect="1" noChangeArrowheads="1"/>
          </p:cNvPicPr>
          <p:nvPr/>
        </p:nvPicPr>
        <p:blipFill>
          <a:blip r:embed="rId3"/>
          <a:srcRect/>
          <a:stretch>
            <a:fillRect/>
          </a:stretch>
        </p:blipFill>
        <p:spPr bwMode="auto">
          <a:xfrm>
            <a:off x="357158" y="642918"/>
            <a:ext cx="7000892" cy="5868833"/>
          </a:xfrm>
          <a:prstGeom prst="rect">
            <a:avLst/>
          </a:prstGeom>
          <a:noFill/>
        </p:spPr>
      </p:pic>
      <p:sp>
        <p:nvSpPr>
          <p:cNvPr id="6" name="5 Llamada rectangular"/>
          <p:cNvSpPr/>
          <p:nvPr/>
        </p:nvSpPr>
        <p:spPr>
          <a:xfrm>
            <a:off x="0" y="5000636"/>
            <a:ext cx="9144000" cy="1857364"/>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GB" b="1" dirty="0" smtClean="0">
              <a:solidFill>
                <a:schemeClr val="bg1"/>
              </a:solidFill>
            </a:endParaRPr>
          </a:p>
          <a:p>
            <a:pPr lvl="0" eaLnBrk="0" fontAlgn="base" hangingPunct="0">
              <a:spcBef>
                <a:spcPct val="0"/>
              </a:spcBef>
              <a:spcAft>
                <a:spcPct val="0"/>
              </a:spcAft>
            </a:pPr>
            <a:r>
              <a:rPr lang="en-GB" b="1" dirty="0" smtClean="0">
                <a:solidFill>
                  <a:schemeClr val="bg1"/>
                </a:solidFill>
              </a:rPr>
              <a:t>Este </a:t>
            </a:r>
            <a:r>
              <a:rPr lang="en-GB" b="1" dirty="0" err="1" smtClean="0">
                <a:solidFill>
                  <a:schemeClr val="bg1"/>
                </a:solidFill>
              </a:rPr>
              <a:t>proyecto</a:t>
            </a:r>
            <a:r>
              <a:rPr lang="en-GB" b="1" dirty="0" smtClean="0">
                <a:solidFill>
                  <a:schemeClr val="bg1"/>
                </a:solidFill>
              </a:rPr>
              <a:t>, </a:t>
            </a:r>
            <a:r>
              <a:rPr lang="en-GB" b="1" dirty="0" err="1" smtClean="0">
                <a:solidFill>
                  <a:schemeClr val="bg1"/>
                </a:solidFill>
              </a:rPr>
              <a:t>está</a:t>
            </a:r>
            <a:r>
              <a:rPr lang="en-GB" b="1" dirty="0" smtClean="0">
                <a:solidFill>
                  <a:schemeClr val="bg1"/>
                </a:solidFill>
              </a:rPr>
              <a:t> </a:t>
            </a:r>
            <a:r>
              <a:rPr lang="en-GB" b="1" dirty="0" err="1" smtClean="0">
                <a:solidFill>
                  <a:schemeClr val="bg1"/>
                </a:solidFill>
              </a:rPr>
              <a:t>dirigido</a:t>
            </a:r>
            <a:r>
              <a:rPr lang="en-GB" b="1" dirty="0" smtClean="0">
                <a:solidFill>
                  <a:schemeClr val="bg1"/>
                </a:solidFill>
              </a:rPr>
              <a:t> a </a:t>
            </a:r>
            <a:r>
              <a:rPr lang="en-GB" b="1" dirty="0" err="1" smtClean="0">
                <a:solidFill>
                  <a:schemeClr val="bg1"/>
                </a:solidFill>
              </a:rPr>
              <a:t>todos</a:t>
            </a:r>
            <a:r>
              <a:rPr lang="en-GB" b="1" dirty="0" smtClean="0">
                <a:solidFill>
                  <a:schemeClr val="bg1"/>
                </a:solidFill>
              </a:rPr>
              <a:t> los </a:t>
            </a:r>
            <a:r>
              <a:rPr lang="en-GB" b="1" dirty="0" err="1" smtClean="0">
                <a:solidFill>
                  <a:schemeClr val="bg1"/>
                </a:solidFill>
              </a:rPr>
              <a:t>niños</a:t>
            </a:r>
            <a:r>
              <a:rPr lang="en-GB" b="1" dirty="0" smtClean="0">
                <a:solidFill>
                  <a:schemeClr val="bg1"/>
                </a:solidFill>
              </a:rPr>
              <a:t> y </a:t>
            </a:r>
            <a:r>
              <a:rPr lang="en-GB" b="1" dirty="0" err="1" smtClean="0">
                <a:solidFill>
                  <a:schemeClr val="bg1"/>
                </a:solidFill>
              </a:rPr>
              <a:t>jóvenes</a:t>
            </a:r>
            <a:r>
              <a:rPr lang="en-GB" b="1" dirty="0" smtClean="0">
                <a:solidFill>
                  <a:schemeClr val="bg1"/>
                </a:solidFill>
              </a:rPr>
              <a:t> con </a:t>
            </a:r>
            <a:r>
              <a:rPr lang="en-GB" b="1" dirty="0" err="1" smtClean="0">
                <a:solidFill>
                  <a:schemeClr val="bg1"/>
                </a:solidFill>
              </a:rPr>
              <a:t>discapacidad</a:t>
            </a:r>
            <a:r>
              <a:rPr lang="en-GB" b="1" dirty="0" smtClean="0">
                <a:solidFill>
                  <a:schemeClr val="bg1"/>
                </a:solidFill>
              </a:rPr>
              <a:t> del </a:t>
            </a:r>
            <a:r>
              <a:rPr lang="en-GB" b="1" dirty="0" err="1" smtClean="0">
                <a:solidFill>
                  <a:schemeClr val="bg1"/>
                </a:solidFill>
              </a:rPr>
              <a:t>municipio</a:t>
            </a:r>
            <a:r>
              <a:rPr lang="en-GB" b="1" dirty="0" smtClean="0">
                <a:solidFill>
                  <a:schemeClr val="bg1"/>
                </a:solidFill>
              </a:rPr>
              <a:t> con </a:t>
            </a:r>
            <a:r>
              <a:rPr lang="en-GB" b="1" dirty="0" err="1" smtClean="0">
                <a:solidFill>
                  <a:schemeClr val="bg1"/>
                </a:solidFill>
              </a:rPr>
              <a:t>edades</a:t>
            </a:r>
            <a:r>
              <a:rPr lang="en-GB" b="1" dirty="0" smtClean="0">
                <a:solidFill>
                  <a:schemeClr val="bg1"/>
                </a:solidFill>
              </a:rPr>
              <a:t> </a:t>
            </a:r>
            <a:r>
              <a:rPr lang="en-GB" b="1" dirty="0" err="1" smtClean="0">
                <a:solidFill>
                  <a:schemeClr val="bg1"/>
                </a:solidFill>
              </a:rPr>
              <a:t>comprendidas</a:t>
            </a:r>
            <a:r>
              <a:rPr lang="en-GB" b="1" dirty="0" smtClean="0">
                <a:solidFill>
                  <a:schemeClr val="bg1"/>
                </a:solidFill>
              </a:rPr>
              <a:t> entre los 5 y los 25 </a:t>
            </a:r>
            <a:r>
              <a:rPr lang="en-GB" b="1" dirty="0" err="1" smtClean="0">
                <a:solidFill>
                  <a:schemeClr val="bg1"/>
                </a:solidFill>
              </a:rPr>
              <a:t>años</a:t>
            </a:r>
            <a:r>
              <a:rPr lang="en-GB" b="1" dirty="0" smtClean="0">
                <a:solidFill>
                  <a:schemeClr val="bg1"/>
                </a:solidFill>
              </a:rPr>
              <a:t> y </a:t>
            </a:r>
            <a:r>
              <a:rPr lang="en-GB" b="1" dirty="0" err="1" smtClean="0">
                <a:solidFill>
                  <a:schemeClr val="bg1"/>
                </a:solidFill>
              </a:rPr>
              <a:t>nace</a:t>
            </a:r>
            <a:r>
              <a:rPr lang="en-GB" b="1" dirty="0" smtClean="0">
                <a:solidFill>
                  <a:schemeClr val="bg1"/>
                </a:solidFill>
              </a:rPr>
              <a:t> con el </a:t>
            </a:r>
            <a:r>
              <a:rPr lang="en-GB" b="1" dirty="0" err="1" smtClean="0">
                <a:solidFill>
                  <a:schemeClr val="bg1"/>
                </a:solidFill>
              </a:rPr>
              <a:t>objetivo</a:t>
            </a:r>
            <a:r>
              <a:rPr lang="en-GB" b="1" dirty="0" smtClean="0">
                <a:solidFill>
                  <a:schemeClr val="bg1"/>
                </a:solidFill>
              </a:rPr>
              <a:t> de </a:t>
            </a:r>
            <a:r>
              <a:rPr lang="en-GB" b="1" dirty="0" err="1" smtClean="0">
                <a:solidFill>
                  <a:schemeClr val="bg1"/>
                </a:solidFill>
              </a:rPr>
              <a:t>apoyar</a:t>
            </a:r>
            <a:r>
              <a:rPr lang="en-GB" b="1" dirty="0" smtClean="0">
                <a:solidFill>
                  <a:schemeClr val="bg1"/>
                </a:solidFill>
              </a:rPr>
              <a:t> y </a:t>
            </a:r>
            <a:r>
              <a:rPr lang="en-GB" b="1" dirty="0" err="1" smtClean="0">
                <a:solidFill>
                  <a:schemeClr val="bg1"/>
                </a:solidFill>
              </a:rPr>
              <a:t>facilitar</a:t>
            </a:r>
            <a:r>
              <a:rPr lang="en-GB" b="1" dirty="0" smtClean="0">
                <a:solidFill>
                  <a:schemeClr val="bg1"/>
                </a:solidFill>
              </a:rPr>
              <a:t> la </a:t>
            </a:r>
            <a:r>
              <a:rPr lang="en-GB" b="1" dirty="0" err="1" smtClean="0">
                <a:solidFill>
                  <a:schemeClr val="bg1"/>
                </a:solidFill>
              </a:rPr>
              <a:t>práctica</a:t>
            </a:r>
            <a:r>
              <a:rPr lang="en-GB" b="1" dirty="0" smtClean="0">
                <a:solidFill>
                  <a:schemeClr val="bg1"/>
                </a:solidFill>
              </a:rPr>
              <a:t> </a:t>
            </a:r>
            <a:r>
              <a:rPr lang="en-GB" b="1" dirty="0" err="1" smtClean="0">
                <a:solidFill>
                  <a:schemeClr val="bg1"/>
                </a:solidFill>
              </a:rPr>
              <a:t>deportiva</a:t>
            </a:r>
            <a:r>
              <a:rPr lang="en-GB" b="1" dirty="0" smtClean="0">
                <a:solidFill>
                  <a:schemeClr val="bg1"/>
                </a:solidFill>
              </a:rPr>
              <a:t> </a:t>
            </a:r>
            <a:r>
              <a:rPr lang="en-GB" b="1" dirty="0" err="1" smtClean="0">
                <a:solidFill>
                  <a:schemeClr val="bg1"/>
                </a:solidFill>
              </a:rPr>
              <a:t>durante</a:t>
            </a:r>
            <a:r>
              <a:rPr lang="en-GB" b="1" dirty="0" smtClean="0">
                <a:solidFill>
                  <a:schemeClr val="bg1"/>
                </a:solidFill>
              </a:rPr>
              <a:t> , </a:t>
            </a:r>
            <a:r>
              <a:rPr lang="en-GB" b="1" dirty="0" err="1" smtClean="0">
                <a:solidFill>
                  <a:schemeClr val="bg1"/>
                </a:solidFill>
              </a:rPr>
              <a:t>cada</a:t>
            </a:r>
            <a:r>
              <a:rPr lang="en-GB" b="1" dirty="0" smtClean="0">
                <a:solidFill>
                  <a:schemeClr val="bg1"/>
                </a:solidFill>
              </a:rPr>
              <a:t> </a:t>
            </a:r>
            <a:r>
              <a:rPr lang="en-GB" b="1" dirty="0" err="1" smtClean="0">
                <a:solidFill>
                  <a:schemeClr val="bg1"/>
                </a:solidFill>
              </a:rPr>
              <a:t>curso</a:t>
            </a:r>
            <a:r>
              <a:rPr lang="en-GB" b="1" dirty="0" smtClean="0">
                <a:solidFill>
                  <a:schemeClr val="bg1"/>
                </a:solidFill>
              </a:rPr>
              <a:t> </a:t>
            </a:r>
            <a:r>
              <a:rPr lang="en-GB" b="1" dirty="0" err="1" smtClean="0">
                <a:solidFill>
                  <a:schemeClr val="bg1"/>
                </a:solidFill>
              </a:rPr>
              <a:t>escolar</a:t>
            </a:r>
            <a:r>
              <a:rPr lang="en-GB" b="1" dirty="0" smtClean="0">
                <a:solidFill>
                  <a:schemeClr val="bg1"/>
                </a:solidFill>
              </a:rPr>
              <a:t> , a </a:t>
            </a:r>
            <a:r>
              <a:rPr lang="en-GB" b="1" dirty="0" err="1" smtClean="0">
                <a:solidFill>
                  <a:schemeClr val="bg1"/>
                </a:solidFill>
              </a:rPr>
              <a:t>las</a:t>
            </a:r>
            <a:r>
              <a:rPr lang="en-GB" b="1" dirty="0" smtClean="0">
                <a:solidFill>
                  <a:schemeClr val="bg1"/>
                </a:solidFill>
              </a:rPr>
              <a:t> personas con </a:t>
            </a:r>
            <a:r>
              <a:rPr lang="en-GB" b="1" dirty="0" err="1" smtClean="0">
                <a:solidFill>
                  <a:schemeClr val="bg1"/>
                </a:solidFill>
              </a:rPr>
              <a:t>discapacidad</a:t>
            </a:r>
            <a:r>
              <a:rPr lang="en-GB" b="1" dirty="0" smtClean="0">
                <a:solidFill>
                  <a:schemeClr val="bg1"/>
                </a:solidFill>
              </a:rPr>
              <a:t> </a:t>
            </a:r>
            <a:r>
              <a:rPr lang="en-GB" b="1" dirty="0" err="1" smtClean="0">
                <a:solidFill>
                  <a:schemeClr val="bg1"/>
                </a:solidFill>
              </a:rPr>
              <a:t>para</a:t>
            </a:r>
            <a:r>
              <a:rPr lang="en-GB" b="1" dirty="0" smtClean="0">
                <a:solidFill>
                  <a:schemeClr val="bg1"/>
                </a:solidFill>
              </a:rPr>
              <a:t> </a:t>
            </a:r>
            <a:r>
              <a:rPr lang="en-GB" b="1" dirty="0" err="1" smtClean="0">
                <a:solidFill>
                  <a:schemeClr val="bg1"/>
                </a:solidFill>
              </a:rPr>
              <a:t>favorecer</a:t>
            </a:r>
            <a:r>
              <a:rPr lang="en-GB" b="1" dirty="0" smtClean="0">
                <a:solidFill>
                  <a:schemeClr val="bg1"/>
                </a:solidFill>
              </a:rPr>
              <a:t> </a:t>
            </a:r>
            <a:r>
              <a:rPr lang="en-GB" b="1" dirty="0" err="1" smtClean="0">
                <a:solidFill>
                  <a:schemeClr val="bg1"/>
                </a:solidFill>
              </a:rPr>
              <a:t>su</a:t>
            </a:r>
            <a:r>
              <a:rPr lang="en-GB" b="1" dirty="0" smtClean="0">
                <a:solidFill>
                  <a:schemeClr val="bg1"/>
                </a:solidFill>
              </a:rPr>
              <a:t> </a:t>
            </a:r>
            <a:r>
              <a:rPr lang="en-GB" b="1" dirty="0" err="1" smtClean="0">
                <a:solidFill>
                  <a:schemeClr val="bg1"/>
                </a:solidFill>
              </a:rPr>
              <a:t>desarrollo</a:t>
            </a:r>
            <a:r>
              <a:rPr lang="en-GB" b="1" dirty="0" smtClean="0">
                <a:solidFill>
                  <a:schemeClr val="bg1"/>
                </a:solidFill>
              </a:rPr>
              <a:t> personal y </a:t>
            </a:r>
            <a:r>
              <a:rPr lang="en-GB" b="1" dirty="0" err="1" smtClean="0">
                <a:solidFill>
                  <a:schemeClr val="bg1"/>
                </a:solidFill>
              </a:rPr>
              <a:t>mejorar</a:t>
            </a:r>
            <a:r>
              <a:rPr lang="en-GB" b="1" dirty="0" smtClean="0">
                <a:solidFill>
                  <a:schemeClr val="bg1"/>
                </a:solidFill>
              </a:rPr>
              <a:t> </a:t>
            </a:r>
            <a:r>
              <a:rPr lang="en-GB" b="1" dirty="0" err="1" smtClean="0">
                <a:solidFill>
                  <a:schemeClr val="bg1"/>
                </a:solidFill>
              </a:rPr>
              <a:t>su</a:t>
            </a:r>
            <a:r>
              <a:rPr lang="en-GB" b="1" dirty="0" smtClean="0">
                <a:solidFill>
                  <a:schemeClr val="bg1"/>
                </a:solidFill>
              </a:rPr>
              <a:t> </a:t>
            </a:r>
            <a:r>
              <a:rPr lang="en-GB" b="1" dirty="0" err="1" smtClean="0">
                <a:solidFill>
                  <a:schemeClr val="bg1"/>
                </a:solidFill>
              </a:rPr>
              <a:t>calidad</a:t>
            </a:r>
            <a:r>
              <a:rPr lang="en-GB" b="1" dirty="0" smtClean="0">
                <a:solidFill>
                  <a:schemeClr val="bg1"/>
                </a:solidFill>
              </a:rPr>
              <a:t> de </a:t>
            </a:r>
            <a:r>
              <a:rPr lang="en-GB" b="1" dirty="0" err="1" smtClean="0">
                <a:solidFill>
                  <a:schemeClr val="bg1"/>
                </a:solidFill>
              </a:rPr>
              <a:t>vida</a:t>
            </a:r>
            <a:r>
              <a:rPr lang="en-GB" b="1" dirty="0" smtClean="0">
                <a:solidFill>
                  <a:schemeClr val="bg1"/>
                </a:solidFill>
              </a:rPr>
              <a:t>. Esta </a:t>
            </a:r>
            <a:r>
              <a:rPr lang="en-GB" b="1" dirty="0" err="1" smtClean="0">
                <a:solidFill>
                  <a:schemeClr val="bg1"/>
                </a:solidFill>
              </a:rPr>
              <a:t>escuela</a:t>
            </a:r>
            <a:r>
              <a:rPr lang="en-GB" b="1" dirty="0" smtClean="0">
                <a:solidFill>
                  <a:schemeClr val="bg1"/>
                </a:solidFill>
              </a:rPr>
              <a:t> </a:t>
            </a:r>
            <a:r>
              <a:rPr lang="en-GB" b="1" dirty="0" err="1" smtClean="0">
                <a:solidFill>
                  <a:schemeClr val="bg1"/>
                </a:solidFill>
              </a:rPr>
              <a:t>es</a:t>
            </a:r>
            <a:r>
              <a:rPr lang="en-GB" b="1" dirty="0" smtClean="0">
                <a:solidFill>
                  <a:schemeClr val="bg1"/>
                </a:solidFill>
              </a:rPr>
              <a:t> </a:t>
            </a:r>
            <a:r>
              <a:rPr lang="en-GB" b="1" dirty="0" err="1" smtClean="0">
                <a:solidFill>
                  <a:schemeClr val="bg1"/>
                </a:solidFill>
              </a:rPr>
              <a:t>una</a:t>
            </a:r>
            <a:r>
              <a:rPr lang="en-GB" b="1" dirty="0" smtClean="0">
                <a:solidFill>
                  <a:schemeClr val="bg1"/>
                </a:solidFill>
              </a:rPr>
              <a:t> de </a:t>
            </a:r>
            <a:r>
              <a:rPr lang="en-GB" b="1" dirty="0" err="1" smtClean="0">
                <a:solidFill>
                  <a:schemeClr val="bg1"/>
                </a:solidFill>
              </a:rPr>
              <a:t>las</a:t>
            </a:r>
            <a:r>
              <a:rPr lang="en-GB" b="1" dirty="0" smtClean="0">
                <a:solidFill>
                  <a:schemeClr val="bg1"/>
                </a:solidFill>
              </a:rPr>
              <a:t> </a:t>
            </a:r>
            <a:r>
              <a:rPr lang="en-GB" b="1" dirty="0" err="1" smtClean="0">
                <a:solidFill>
                  <a:schemeClr val="bg1"/>
                </a:solidFill>
              </a:rPr>
              <a:t>únicas</a:t>
            </a:r>
            <a:r>
              <a:rPr lang="en-GB" b="1" dirty="0" smtClean="0">
                <a:solidFill>
                  <a:schemeClr val="bg1"/>
                </a:solidFill>
              </a:rPr>
              <a:t> de </a:t>
            </a:r>
            <a:r>
              <a:rPr lang="en-GB" b="1" dirty="0" err="1" smtClean="0">
                <a:solidFill>
                  <a:schemeClr val="bg1"/>
                </a:solidFill>
              </a:rPr>
              <a:t>deporte</a:t>
            </a:r>
            <a:r>
              <a:rPr lang="en-GB" b="1" dirty="0" smtClean="0">
                <a:solidFill>
                  <a:schemeClr val="bg1"/>
                </a:solidFill>
              </a:rPr>
              <a:t> </a:t>
            </a:r>
            <a:r>
              <a:rPr lang="en-GB" b="1" dirty="0" err="1" smtClean="0">
                <a:solidFill>
                  <a:schemeClr val="bg1"/>
                </a:solidFill>
              </a:rPr>
              <a:t>adaptado</a:t>
            </a:r>
            <a:r>
              <a:rPr lang="en-GB" b="1" dirty="0" smtClean="0">
                <a:solidFill>
                  <a:schemeClr val="bg1"/>
                </a:solidFill>
              </a:rPr>
              <a:t> e </a:t>
            </a:r>
            <a:r>
              <a:rPr lang="en-GB" b="1" dirty="0" err="1" smtClean="0">
                <a:solidFill>
                  <a:schemeClr val="bg1"/>
                </a:solidFill>
              </a:rPr>
              <a:t>inclusivo</a:t>
            </a:r>
            <a:r>
              <a:rPr lang="en-GB" b="1" dirty="0" smtClean="0">
                <a:solidFill>
                  <a:schemeClr val="bg1"/>
                </a:solidFill>
              </a:rPr>
              <a:t> de Canarias. </a:t>
            </a:r>
            <a:r>
              <a:rPr lang="en-GB" b="1" dirty="0" err="1" smtClean="0">
                <a:solidFill>
                  <a:schemeClr val="bg1"/>
                </a:solidFill>
              </a:rPr>
              <a:t>Inicialmente</a:t>
            </a:r>
            <a:r>
              <a:rPr lang="en-GB" b="1" dirty="0" smtClean="0">
                <a:solidFill>
                  <a:schemeClr val="bg1"/>
                </a:solidFill>
              </a:rPr>
              <a:t> </a:t>
            </a:r>
            <a:r>
              <a:rPr lang="en-GB" b="1" dirty="0" err="1" smtClean="0">
                <a:solidFill>
                  <a:schemeClr val="bg1"/>
                </a:solidFill>
              </a:rPr>
              <a:t>contaba</a:t>
            </a:r>
            <a:r>
              <a:rPr lang="en-GB" b="1" dirty="0" smtClean="0">
                <a:solidFill>
                  <a:schemeClr val="bg1"/>
                </a:solidFill>
              </a:rPr>
              <a:t> con 20 plazas, </a:t>
            </a:r>
            <a:r>
              <a:rPr lang="en-GB" b="1" dirty="0" err="1" smtClean="0">
                <a:solidFill>
                  <a:schemeClr val="bg1"/>
                </a:solidFill>
              </a:rPr>
              <a:t>totalmente</a:t>
            </a:r>
            <a:r>
              <a:rPr lang="en-GB" b="1" dirty="0" smtClean="0">
                <a:solidFill>
                  <a:schemeClr val="bg1"/>
                </a:solidFill>
              </a:rPr>
              <a:t> </a:t>
            </a:r>
            <a:r>
              <a:rPr lang="en-GB" b="1" dirty="0" err="1" smtClean="0">
                <a:solidFill>
                  <a:schemeClr val="bg1"/>
                </a:solidFill>
              </a:rPr>
              <a:t>gratuitas</a:t>
            </a:r>
            <a:r>
              <a:rPr lang="en-GB" b="1" dirty="0" smtClean="0">
                <a:solidFill>
                  <a:schemeClr val="bg1"/>
                </a:solidFill>
              </a:rPr>
              <a:t>, </a:t>
            </a:r>
            <a:r>
              <a:rPr lang="en-GB" b="1" dirty="0" err="1" smtClean="0">
                <a:solidFill>
                  <a:schemeClr val="bg1"/>
                </a:solidFill>
              </a:rPr>
              <a:t>que</a:t>
            </a:r>
            <a:r>
              <a:rPr lang="en-GB" b="1" dirty="0" smtClean="0">
                <a:solidFill>
                  <a:schemeClr val="bg1"/>
                </a:solidFill>
              </a:rPr>
              <a:t> se </a:t>
            </a:r>
            <a:r>
              <a:rPr lang="en-GB" b="1" dirty="0" err="1" smtClean="0">
                <a:solidFill>
                  <a:schemeClr val="bg1"/>
                </a:solidFill>
              </a:rPr>
              <a:t>han</a:t>
            </a:r>
            <a:r>
              <a:rPr lang="en-GB" b="1" dirty="0" smtClean="0">
                <a:solidFill>
                  <a:schemeClr val="bg1"/>
                </a:solidFill>
              </a:rPr>
              <a:t> </a:t>
            </a:r>
            <a:r>
              <a:rPr lang="en-GB" b="1" dirty="0" err="1" smtClean="0">
                <a:solidFill>
                  <a:schemeClr val="bg1"/>
                </a:solidFill>
              </a:rPr>
              <a:t>ido</a:t>
            </a:r>
            <a:r>
              <a:rPr lang="en-GB" b="1" dirty="0" smtClean="0">
                <a:solidFill>
                  <a:schemeClr val="bg1"/>
                </a:solidFill>
              </a:rPr>
              <a:t> </a:t>
            </a:r>
            <a:r>
              <a:rPr lang="en-GB" b="1" dirty="0" err="1" smtClean="0">
                <a:solidFill>
                  <a:schemeClr val="bg1"/>
                </a:solidFill>
              </a:rPr>
              <a:t>ampliando</a:t>
            </a:r>
            <a:r>
              <a:rPr lang="en-GB" b="1" dirty="0" smtClean="0">
                <a:solidFill>
                  <a:schemeClr val="bg1"/>
                </a:solidFill>
              </a:rPr>
              <a:t> en </a:t>
            </a:r>
            <a:r>
              <a:rPr lang="en-GB" b="1" dirty="0" err="1" smtClean="0">
                <a:solidFill>
                  <a:schemeClr val="bg1"/>
                </a:solidFill>
              </a:rPr>
              <a:t>función</a:t>
            </a:r>
            <a:r>
              <a:rPr lang="en-GB" b="1" dirty="0" smtClean="0">
                <a:solidFill>
                  <a:schemeClr val="bg1"/>
                </a:solidFill>
              </a:rPr>
              <a:t> de la </a:t>
            </a:r>
            <a:r>
              <a:rPr lang="en-GB" b="1" dirty="0" err="1" smtClean="0">
                <a:solidFill>
                  <a:schemeClr val="bg1"/>
                </a:solidFill>
              </a:rPr>
              <a:t>demanda</a:t>
            </a:r>
            <a:r>
              <a:rPr lang="en-GB" b="1" dirty="0" smtClean="0">
                <a:solidFill>
                  <a:schemeClr val="bg1"/>
                </a:solidFill>
              </a:rPr>
              <a:t>, </a:t>
            </a:r>
            <a:r>
              <a:rPr lang="en-GB" b="1" dirty="0" err="1" smtClean="0">
                <a:solidFill>
                  <a:schemeClr val="bg1"/>
                </a:solidFill>
              </a:rPr>
              <a:t>llegando</a:t>
            </a:r>
            <a:r>
              <a:rPr lang="en-GB" b="1" dirty="0" smtClean="0">
                <a:solidFill>
                  <a:schemeClr val="bg1"/>
                </a:solidFill>
              </a:rPr>
              <a:t> a </a:t>
            </a:r>
            <a:r>
              <a:rPr lang="en-GB" b="1" dirty="0" err="1" smtClean="0">
                <a:solidFill>
                  <a:schemeClr val="bg1"/>
                </a:solidFill>
              </a:rPr>
              <a:t>triplicar</a:t>
            </a:r>
            <a:r>
              <a:rPr lang="en-GB" b="1" dirty="0" smtClean="0">
                <a:solidFill>
                  <a:schemeClr val="bg1"/>
                </a:solidFill>
              </a:rPr>
              <a:t> el </a:t>
            </a:r>
            <a:r>
              <a:rPr lang="en-GB" b="1" dirty="0" err="1" smtClean="0">
                <a:solidFill>
                  <a:schemeClr val="bg1"/>
                </a:solidFill>
              </a:rPr>
              <a:t>número</a:t>
            </a:r>
            <a:r>
              <a:rPr lang="es-ES" b="1" dirty="0" smtClean="0">
                <a:solidFill>
                  <a:schemeClr val="bg1"/>
                </a:solidFill>
              </a:rPr>
              <a:t>.</a:t>
            </a:r>
            <a:r>
              <a:rPr lang="en-GB" b="1" dirty="0" smtClean="0">
                <a:solidFill>
                  <a:schemeClr val="bg1"/>
                </a:solidFill>
              </a:rPr>
              <a:t>La </a:t>
            </a:r>
            <a:r>
              <a:rPr lang="en-GB" b="1" dirty="0" err="1" smtClean="0">
                <a:solidFill>
                  <a:schemeClr val="bg1"/>
                </a:solidFill>
              </a:rPr>
              <a:t>creación</a:t>
            </a:r>
            <a:r>
              <a:rPr lang="en-GB" b="1" dirty="0" smtClean="0">
                <a:solidFill>
                  <a:schemeClr val="bg1"/>
                </a:solidFill>
              </a:rPr>
              <a:t> de </a:t>
            </a:r>
            <a:r>
              <a:rPr lang="en-GB" b="1" dirty="0" err="1" smtClean="0">
                <a:solidFill>
                  <a:schemeClr val="bg1"/>
                </a:solidFill>
              </a:rPr>
              <a:t>esta</a:t>
            </a:r>
            <a:r>
              <a:rPr lang="en-GB" b="1" dirty="0" smtClean="0">
                <a:solidFill>
                  <a:schemeClr val="bg1"/>
                </a:solidFill>
              </a:rPr>
              <a:t> </a:t>
            </a:r>
            <a:r>
              <a:rPr lang="en-GB" b="1" dirty="0" err="1" smtClean="0">
                <a:solidFill>
                  <a:schemeClr val="bg1"/>
                </a:solidFill>
              </a:rPr>
              <a:t>escuela</a:t>
            </a:r>
            <a:r>
              <a:rPr lang="en-GB" b="1" dirty="0" smtClean="0">
                <a:solidFill>
                  <a:schemeClr val="bg1"/>
                </a:solidFill>
              </a:rPr>
              <a:t> </a:t>
            </a:r>
            <a:r>
              <a:rPr lang="en-GB" b="1" dirty="0" err="1" smtClean="0">
                <a:solidFill>
                  <a:schemeClr val="bg1"/>
                </a:solidFill>
              </a:rPr>
              <a:t>consolida</a:t>
            </a:r>
            <a:r>
              <a:rPr lang="en-GB" b="1" dirty="0" smtClean="0">
                <a:solidFill>
                  <a:schemeClr val="bg1"/>
                </a:solidFill>
              </a:rPr>
              <a:t> la </a:t>
            </a:r>
            <a:r>
              <a:rPr lang="en-GB" b="1" dirty="0" err="1" smtClean="0">
                <a:solidFill>
                  <a:schemeClr val="bg1"/>
                </a:solidFill>
              </a:rPr>
              <a:t>apuesta</a:t>
            </a:r>
            <a:r>
              <a:rPr lang="en-GB" b="1" dirty="0" smtClean="0">
                <a:solidFill>
                  <a:schemeClr val="bg1"/>
                </a:solidFill>
              </a:rPr>
              <a:t> </a:t>
            </a:r>
            <a:r>
              <a:rPr lang="en-GB" b="1" dirty="0" err="1" smtClean="0">
                <a:solidFill>
                  <a:schemeClr val="bg1"/>
                </a:solidFill>
              </a:rPr>
              <a:t>por</a:t>
            </a:r>
            <a:r>
              <a:rPr lang="en-GB" b="1" dirty="0" smtClean="0">
                <a:solidFill>
                  <a:schemeClr val="bg1"/>
                </a:solidFill>
              </a:rPr>
              <a:t> el </a:t>
            </a:r>
            <a:r>
              <a:rPr lang="en-GB" b="1" dirty="0" err="1" smtClean="0">
                <a:solidFill>
                  <a:schemeClr val="bg1"/>
                </a:solidFill>
              </a:rPr>
              <a:t>deporte</a:t>
            </a:r>
            <a:r>
              <a:rPr lang="en-GB" b="1" dirty="0" smtClean="0">
                <a:solidFill>
                  <a:schemeClr val="bg1"/>
                </a:solidFill>
              </a:rPr>
              <a:t> </a:t>
            </a:r>
            <a:r>
              <a:rPr lang="en-GB" b="1" dirty="0" err="1" smtClean="0">
                <a:solidFill>
                  <a:schemeClr val="bg1"/>
                </a:solidFill>
              </a:rPr>
              <a:t>adaptado</a:t>
            </a:r>
            <a:r>
              <a:rPr lang="en-GB" b="1" dirty="0" smtClean="0">
                <a:solidFill>
                  <a:schemeClr val="bg1"/>
                </a:solidFill>
              </a:rPr>
              <a:t>. </a:t>
            </a:r>
            <a:endParaRPr lang="es-ES" b="1" dirty="0" smtClean="0">
              <a:solidFill>
                <a:schemeClr val="bg1"/>
              </a:solidFill>
            </a:endParaRPr>
          </a:p>
          <a:p>
            <a:pPr lvl="0" eaLnBrk="0" fontAlgn="base" hangingPunct="0">
              <a:spcBef>
                <a:spcPct val="0"/>
              </a:spcBef>
              <a:spcAft>
                <a:spcPct val="0"/>
              </a:spcAft>
            </a:pPr>
            <a:endParaRPr lang="es-ES" dirty="0">
              <a:solidFill>
                <a:schemeClr val="bg1"/>
              </a:solidFill>
            </a:endParaRPr>
          </a:p>
        </p:txBody>
      </p:sp>
      <p:sp>
        <p:nvSpPr>
          <p:cNvPr id="8" name="1 Título"/>
          <p:cNvSpPr txBox="1">
            <a:spLocks/>
          </p:cNvSpPr>
          <p:nvPr/>
        </p:nvSpPr>
        <p:spPr>
          <a:xfrm>
            <a:off x="0" y="0"/>
            <a:ext cx="7715272" cy="85723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ESCUELA DE DEPORTE ADAPTADO E INCLUSIVO</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429520" y="928670"/>
            <a:ext cx="1391593" cy="2684100"/>
          </a:xfrm>
          <a:prstGeom prst="rect">
            <a:avLst/>
          </a:prstGeom>
        </p:spPr>
      </p:pic>
      <p:pic>
        <p:nvPicPr>
          <p:cNvPr id="3074" name="Picture 2" descr="C:\Users\W10\Desktop\fotos la punta para tania\NUEVO\CAMPAMENTO MULTIDEPORTE ADAPTADO CANVA.jpg"/>
          <p:cNvPicPr>
            <a:picLocks noChangeAspect="1" noChangeArrowheads="1"/>
          </p:cNvPicPr>
          <p:nvPr/>
        </p:nvPicPr>
        <p:blipFill>
          <a:blip r:embed="rId3"/>
          <a:srcRect/>
          <a:stretch>
            <a:fillRect/>
          </a:stretch>
        </p:blipFill>
        <p:spPr bwMode="auto">
          <a:xfrm>
            <a:off x="428596" y="500042"/>
            <a:ext cx="6858048" cy="5749087"/>
          </a:xfrm>
          <a:prstGeom prst="rect">
            <a:avLst/>
          </a:prstGeom>
          <a:noFill/>
        </p:spPr>
      </p:pic>
      <p:sp>
        <p:nvSpPr>
          <p:cNvPr id="6" name="1 Título"/>
          <p:cNvSpPr txBox="1">
            <a:spLocks/>
          </p:cNvSpPr>
          <p:nvPr/>
        </p:nvSpPr>
        <p:spPr>
          <a:xfrm>
            <a:off x="0" y="0"/>
            <a:ext cx="8715404" cy="85723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dirty="0" smtClean="0">
                <a:solidFill>
                  <a:srgbClr val="7030A0"/>
                </a:solidFill>
                <a:latin typeface="+mj-lt"/>
                <a:ea typeface="+mj-ea"/>
                <a:cs typeface="+mj-cs"/>
              </a:rPr>
              <a:t>CAMPAMENTO DE VERANO MULTIDEPORTE ADAPTADO </a:t>
            </a:r>
            <a:endParaRPr kumimoji="0" lang="es-ES" sz="28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0" y="4786322"/>
            <a:ext cx="9144000" cy="2071678"/>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t>Se </a:t>
            </a:r>
            <a:r>
              <a:rPr lang="en-GB" b="1" dirty="0" err="1" smtClean="0"/>
              <a:t>trata</a:t>
            </a:r>
            <a:r>
              <a:rPr lang="en-GB" b="1" dirty="0" smtClean="0"/>
              <a:t> del primer </a:t>
            </a:r>
            <a:r>
              <a:rPr lang="en-GB" b="1" dirty="0" err="1" smtClean="0"/>
              <a:t>campamento</a:t>
            </a:r>
            <a:r>
              <a:rPr lang="en-GB" b="1" dirty="0" smtClean="0"/>
              <a:t> de </a:t>
            </a:r>
            <a:r>
              <a:rPr lang="en-GB" b="1" dirty="0" err="1" smtClean="0"/>
              <a:t>estas</a:t>
            </a:r>
            <a:r>
              <a:rPr lang="en-GB" b="1" dirty="0" smtClean="0"/>
              <a:t> </a:t>
            </a:r>
            <a:r>
              <a:rPr lang="en-GB" b="1" dirty="0" err="1" smtClean="0"/>
              <a:t>características</a:t>
            </a:r>
            <a:r>
              <a:rPr lang="en-GB" b="1" dirty="0" smtClean="0"/>
              <a:t>  en Canarias y </a:t>
            </a:r>
            <a:r>
              <a:rPr lang="en-GB" b="1" dirty="0" err="1" smtClean="0"/>
              <a:t>está</a:t>
            </a:r>
            <a:r>
              <a:rPr lang="en-GB" b="1" dirty="0" smtClean="0"/>
              <a:t> </a:t>
            </a:r>
            <a:r>
              <a:rPr lang="en-GB" b="1" dirty="0" err="1" smtClean="0"/>
              <a:t>dirigido</a:t>
            </a:r>
            <a:r>
              <a:rPr lang="en-GB" b="1" dirty="0" smtClean="0"/>
              <a:t> a </a:t>
            </a:r>
            <a:r>
              <a:rPr lang="en-GB" b="1" dirty="0" err="1" smtClean="0"/>
              <a:t>niños</a:t>
            </a:r>
            <a:r>
              <a:rPr lang="en-GB" b="1" dirty="0" smtClean="0"/>
              <a:t> y </a:t>
            </a:r>
            <a:r>
              <a:rPr lang="en-GB" b="1" dirty="0" err="1" smtClean="0"/>
              <a:t>jóvenes</a:t>
            </a:r>
            <a:r>
              <a:rPr lang="en-GB" b="1" dirty="0" smtClean="0"/>
              <a:t> con </a:t>
            </a:r>
            <a:r>
              <a:rPr lang="en-GB" b="1" dirty="0" err="1" smtClean="0"/>
              <a:t>discapacidad</a:t>
            </a:r>
            <a:r>
              <a:rPr lang="en-GB" b="1" dirty="0" smtClean="0"/>
              <a:t> sensorial, </a:t>
            </a:r>
            <a:r>
              <a:rPr lang="en-GB" b="1" dirty="0" err="1" smtClean="0"/>
              <a:t>física</a:t>
            </a:r>
            <a:r>
              <a:rPr lang="en-GB" b="1" dirty="0" smtClean="0"/>
              <a:t> e </a:t>
            </a:r>
            <a:r>
              <a:rPr lang="en-GB" b="1" dirty="0" err="1" smtClean="0"/>
              <a:t>intelectual</a:t>
            </a:r>
            <a:r>
              <a:rPr lang="en-GB" b="1" dirty="0" smtClean="0"/>
              <a:t>. El </a:t>
            </a:r>
            <a:r>
              <a:rPr lang="en-GB" b="1" dirty="0" err="1" smtClean="0"/>
              <a:t>campamento</a:t>
            </a:r>
            <a:r>
              <a:rPr lang="en-GB" b="1" dirty="0" smtClean="0"/>
              <a:t> </a:t>
            </a:r>
            <a:r>
              <a:rPr lang="en-GB" b="1" dirty="0" err="1" smtClean="0"/>
              <a:t>totalmente</a:t>
            </a:r>
            <a:r>
              <a:rPr lang="en-GB" b="1" dirty="0" smtClean="0"/>
              <a:t> </a:t>
            </a:r>
            <a:r>
              <a:rPr lang="en-GB" b="1" dirty="0" err="1" smtClean="0"/>
              <a:t>gratuito</a:t>
            </a:r>
            <a:r>
              <a:rPr lang="en-GB" b="1" dirty="0" smtClean="0"/>
              <a:t> y </a:t>
            </a:r>
            <a:r>
              <a:rPr lang="en-GB" b="1" dirty="0" err="1" smtClean="0"/>
              <a:t>está</a:t>
            </a:r>
            <a:r>
              <a:rPr lang="en-GB" b="1" dirty="0" smtClean="0"/>
              <a:t> </a:t>
            </a:r>
            <a:r>
              <a:rPr lang="en-GB" b="1" dirty="0" err="1" smtClean="0"/>
              <a:t>dirigido</a:t>
            </a:r>
            <a:r>
              <a:rPr lang="en-GB" b="1" dirty="0" smtClean="0"/>
              <a:t> a </a:t>
            </a:r>
            <a:r>
              <a:rPr lang="en-GB" b="1" dirty="0" err="1" smtClean="0"/>
              <a:t>niños</a:t>
            </a:r>
            <a:r>
              <a:rPr lang="en-GB" b="1" dirty="0" smtClean="0"/>
              <a:t> y </a:t>
            </a:r>
            <a:r>
              <a:rPr lang="en-GB" b="1" dirty="0" err="1" smtClean="0"/>
              <a:t>jóvenes</a:t>
            </a:r>
            <a:r>
              <a:rPr lang="en-GB" b="1" dirty="0" smtClean="0"/>
              <a:t> de entre 6 y 35 </a:t>
            </a:r>
            <a:r>
              <a:rPr lang="en-GB" b="1" dirty="0" err="1" smtClean="0"/>
              <a:t>años</a:t>
            </a:r>
            <a:r>
              <a:rPr lang="en-GB" b="1" dirty="0" smtClean="0"/>
              <a:t> . Esta iniciativa </a:t>
            </a:r>
            <a:r>
              <a:rPr lang="en-GB" b="1" dirty="0" err="1" smtClean="0"/>
              <a:t>pretende</a:t>
            </a:r>
            <a:r>
              <a:rPr lang="en-GB" b="1" dirty="0" smtClean="0"/>
              <a:t> </a:t>
            </a:r>
            <a:r>
              <a:rPr lang="en-GB" b="1" dirty="0" err="1" smtClean="0"/>
              <a:t>conseguir</a:t>
            </a:r>
            <a:r>
              <a:rPr lang="en-GB" b="1" dirty="0" smtClean="0"/>
              <a:t> la </a:t>
            </a:r>
            <a:r>
              <a:rPr lang="en-GB" b="1" dirty="0" err="1" smtClean="0"/>
              <a:t>participación</a:t>
            </a:r>
            <a:r>
              <a:rPr lang="en-GB" b="1" dirty="0" smtClean="0"/>
              <a:t> y el </a:t>
            </a:r>
            <a:r>
              <a:rPr lang="en-GB" b="1" dirty="0" err="1" smtClean="0"/>
              <a:t>desarrollo</a:t>
            </a:r>
            <a:r>
              <a:rPr lang="en-GB" b="1" dirty="0" smtClean="0"/>
              <a:t> de </a:t>
            </a:r>
            <a:r>
              <a:rPr lang="en-GB" b="1" dirty="0" err="1" smtClean="0"/>
              <a:t>una</a:t>
            </a:r>
            <a:r>
              <a:rPr lang="en-GB" b="1" dirty="0" smtClean="0"/>
              <a:t> </a:t>
            </a:r>
            <a:r>
              <a:rPr lang="en-GB" b="1" dirty="0" err="1" smtClean="0"/>
              <a:t>actividad</a:t>
            </a:r>
            <a:r>
              <a:rPr lang="en-GB" b="1" dirty="0" smtClean="0"/>
              <a:t> </a:t>
            </a:r>
            <a:r>
              <a:rPr lang="en-GB" b="1" dirty="0" err="1" smtClean="0"/>
              <a:t>deportiva</a:t>
            </a:r>
            <a:r>
              <a:rPr lang="en-GB" b="1" dirty="0" smtClean="0"/>
              <a:t> </a:t>
            </a:r>
            <a:r>
              <a:rPr lang="en-GB" b="1" dirty="0" err="1" smtClean="0"/>
              <a:t>inclusiva</a:t>
            </a:r>
            <a:r>
              <a:rPr lang="en-GB" b="1" dirty="0" smtClean="0"/>
              <a:t>, </a:t>
            </a:r>
            <a:r>
              <a:rPr lang="en-GB" b="1" dirty="0" err="1" smtClean="0"/>
              <a:t>que</a:t>
            </a:r>
            <a:r>
              <a:rPr lang="en-GB" b="1" dirty="0" smtClean="0"/>
              <a:t> </a:t>
            </a:r>
            <a:r>
              <a:rPr lang="en-GB" b="1" dirty="0" err="1" smtClean="0"/>
              <a:t>permita</a:t>
            </a:r>
            <a:r>
              <a:rPr lang="en-GB" b="1" dirty="0" smtClean="0"/>
              <a:t> a </a:t>
            </a:r>
            <a:r>
              <a:rPr lang="en-GB" b="1" dirty="0" err="1" smtClean="0"/>
              <a:t>las</a:t>
            </a:r>
            <a:r>
              <a:rPr lang="en-GB" b="1" dirty="0" smtClean="0"/>
              <a:t> personas con </a:t>
            </a:r>
            <a:r>
              <a:rPr lang="en-GB" b="1" dirty="0" err="1" smtClean="0"/>
              <a:t>discapacidad</a:t>
            </a:r>
            <a:r>
              <a:rPr lang="en-GB" b="1" dirty="0" smtClean="0"/>
              <a:t> </a:t>
            </a:r>
            <a:r>
              <a:rPr lang="en-GB" b="1" dirty="0" err="1" smtClean="0"/>
              <a:t>disfrutar</a:t>
            </a:r>
            <a:r>
              <a:rPr lang="en-GB" b="1" dirty="0" smtClean="0"/>
              <a:t> del </a:t>
            </a:r>
            <a:r>
              <a:rPr lang="en-GB" b="1" dirty="0" err="1" smtClean="0"/>
              <a:t>deporte</a:t>
            </a:r>
            <a:r>
              <a:rPr lang="en-GB" b="1" dirty="0" smtClean="0"/>
              <a:t> </a:t>
            </a:r>
            <a:r>
              <a:rPr lang="en-GB" b="1" dirty="0" err="1" smtClean="0"/>
              <a:t>adaptado</a:t>
            </a:r>
            <a:r>
              <a:rPr lang="en-GB" b="1" dirty="0" smtClean="0"/>
              <a:t>, </a:t>
            </a:r>
            <a:r>
              <a:rPr lang="en-GB" b="1" dirty="0" err="1" smtClean="0"/>
              <a:t>ofreciendo</a:t>
            </a:r>
            <a:r>
              <a:rPr lang="en-GB" b="1" dirty="0" smtClean="0"/>
              <a:t> a los </a:t>
            </a:r>
            <a:r>
              <a:rPr lang="en-GB" b="1" dirty="0" err="1" smtClean="0"/>
              <a:t>cuidadores</a:t>
            </a:r>
            <a:r>
              <a:rPr lang="en-GB" b="1" dirty="0" smtClean="0"/>
              <a:t> un </a:t>
            </a:r>
            <a:r>
              <a:rPr lang="en-GB" b="1" dirty="0" err="1" smtClean="0"/>
              <a:t>recurso</a:t>
            </a:r>
            <a:r>
              <a:rPr lang="en-GB" b="1" dirty="0" smtClean="0"/>
              <a:t> </a:t>
            </a:r>
            <a:r>
              <a:rPr lang="en-GB" b="1" dirty="0" err="1" smtClean="0"/>
              <a:t>que</a:t>
            </a:r>
            <a:r>
              <a:rPr lang="en-GB" b="1" dirty="0" smtClean="0"/>
              <a:t> </a:t>
            </a:r>
            <a:r>
              <a:rPr lang="en-GB" b="1" dirty="0" err="1" smtClean="0"/>
              <a:t>facilite</a:t>
            </a:r>
            <a:r>
              <a:rPr lang="en-GB" b="1" dirty="0" smtClean="0"/>
              <a:t> el </a:t>
            </a:r>
            <a:r>
              <a:rPr lang="en-GB" b="1" dirty="0" err="1" smtClean="0"/>
              <a:t>respiro</a:t>
            </a:r>
            <a:r>
              <a:rPr lang="en-GB" b="1" dirty="0" smtClean="0"/>
              <a:t> familiar en el </a:t>
            </a:r>
            <a:r>
              <a:rPr lang="en-GB" b="1" dirty="0" err="1" smtClean="0"/>
              <a:t>mes</a:t>
            </a:r>
            <a:r>
              <a:rPr lang="en-GB" b="1" dirty="0" smtClean="0"/>
              <a:t> de </a:t>
            </a:r>
            <a:r>
              <a:rPr lang="en-GB" b="1" dirty="0" err="1" smtClean="0"/>
              <a:t>agosto</a:t>
            </a:r>
            <a:r>
              <a:rPr lang="en-GB" b="1" dirty="0" smtClean="0"/>
              <a:t>. Se </a:t>
            </a:r>
            <a:r>
              <a:rPr lang="en-GB" b="1" dirty="0" err="1" smtClean="0"/>
              <a:t>ofertan</a:t>
            </a:r>
            <a:r>
              <a:rPr lang="en-GB" b="1" dirty="0" smtClean="0"/>
              <a:t> un total de 40 plazas </a:t>
            </a:r>
            <a:r>
              <a:rPr lang="en-GB" b="1" dirty="0" err="1" smtClean="0"/>
              <a:t>para</a:t>
            </a:r>
            <a:r>
              <a:rPr lang="en-GB" b="1" dirty="0" smtClean="0"/>
              <a:t> la </a:t>
            </a:r>
            <a:r>
              <a:rPr lang="en-GB" b="1" dirty="0" err="1" smtClean="0"/>
              <a:t>práctica</a:t>
            </a:r>
            <a:r>
              <a:rPr lang="en-GB" b="1" dirty="0" smtClean="0"/>
              <a:t> de </a:t>
            </a:r>
            <a:r>
              <a:rPr lang="en-GB" b="1" dirty="0" err="1" smtClean="0"/>
              <a:t>disciplinas</a:t>
            </a:r>
            <a:r>
              <a:rPr lang="en-GB" b="1" dirty="0" smtClean="0"/>
              <a:t> </a:t>
            </a:r>
            <a:r>
              <a:rPr lang="en-GB" b="1" dirty="0" err="1" smtClean="0"/>
              <a:t>como</a:t>
            </a:r>
            <a:r>
              <a:rPr lang="en-GB" b="1" dirty="0" smtClean="0"/>
              <a:t> </a:t>
            </a:r>
            <a:r>
              <a:rPr lang="en-GB" b="1" dirty="0" err="1" smtClean="0"/>
              <a:t>natación</a:t>
            </a:r>
            <a:r>
              <a:rPr lang="en-GB" b="1" dirty="0" smtClean="0"/>
              <a:t>, </a:t>
            </a:r>
            <a:r>
              <a:rPr lang="en-GB" b="1" dirty="0" err="1" smtClean="0"/>
              <a:t>predeporte</a:t>
            </a:r>
            <a:r>
              <a:rPr lang="en-GB" b="1" dirty="0" smtClean="0"/>
              <a:t>, </a:t>
            </a:r>
            <a:r>
              <a:rPr lang="en-GB" b="1" dirty="0" err="1" smtClean="0"/>
              <a:t>psicomotricidad</a:t>
            </a:r>
            <a:r>
              <a:rPr lang="en-GB" b="1" dirty="0" smtClean="0"/>
              <a:t> y </a:t>
            </a:r>
            <a:r>
              <a:rPr lang="en-GB" b="1" dirty="0" err="1" smtClean="0"/>
              <a:t>deportes</a:t>
            </a:r>
            <a:r>
              <a:rPr lang="en-GB" b="1" dirty="0" smtClean="0"/>
              <a:t> </a:t>
            </a:r>
            <a:r>
              <a:rPr lang="en-GB" b="1" dirty="0" err="1" smtClean="0"/>
              <a:t>adaptados</a:t>
            </a:r>
            <a:r>
              <a:rPr lang="en-GB" dirty="0" smtClean="0"/>
              <a:t>,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1.jpg"/>
          <p:cNvPicPr>
            <a:picLocks noChangeAspect="1"/>
          </p:cNvPicPr>
          <p:nvPr/>
        </p:nvPicPr>
        <p:blipFill>
          <a:blip r:embed="rId2"/>
          <a:stretch>
            <a:fillRect/>
          </a:stretch>
        </p:blipFill>
        <p:spPr>
          <a:xfrm>
            <a:off x="285720" y="642918"/>
            <a:ext cx="7072330" cy="5928719"/>
          </a:xfrm>
          <a:prstGeom prst="rect">
            <a:avLst/>
          </a:prstGeom>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286644" y="857232"/>
            <a:ext cx="1512989" cy="2928934"/>
          </a:xfrm>
          <a:prstGeom prst="rect">
            <a:avLst/>
          </a:prstGeom>
        </p:spPr>
      </p:pic>
      <p:sp>
        <p:nvSpPr>
          <p:cNvPr id="6" name="1 Título"/>
          <p:cNvSpPr txBox="1">
            <a:spLocks/>
          </p:cNvSpPr>
          <p:nvPr/>
        </p:nvSpPr>
        <p:spPr>
          <a:xfrm>
            <a:off x="0" y="0"/>
            <a:ext cx="785818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TEATRO</a:t>
            </a:r>
            <a:r>
              <a:rPr kumimoji="0" lang="es-ES" sz="3200" b="1" i="0" u="none" strike="noStrike" kern="1200" cap="none" spc="0" normalizeH="0" noProof="0" dirty="0" smtClean="0">
                <a:ln>
                  <a:noFill/>
                </a:ln>
                <a:solidFill>
                  <a:srgbClr val="7030A0"/>
                </a:solidFill>
                <a:effectLst/>
                <a:uLnTx/>
                <a:uFillTx/>
                <a:latin typeface="+mj-lt"/>
                <a:ea typeface="+mj-ea"/>
                <a:cs typeface="+mj-cs"/>
              </a:rPr>
              <a:t> LEAL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7" name="6 Llamada rectangular"/>
          <p:cNvSpPr/>
          <p:nvPr/>
        </p:nvSpPr>
        <p:spPr>
          <a:xfrm>
            <a:off x="0" y="5143512"/>
            <a:ext cx="7786710" cy="1714488"/>
          </a:xfrm>
          <a:prstGeom prst="wedgeRectCallout">
            <a:avLst>
              <a:gd name="adj1" fmla="val -22189"/>
              <a:gd name="adj2" fmla="val 5050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Teatro Leal es uno de los edificios más emblemáticos y accesibles de la ciudad. Cuenta con </a:t>
            </a:r>
            <a:r>
              <a:rPr lang="es-ES" b="1" dirty="0" err="1" smtClean="0">
                <a:solidFill>
                  <a:schemeClr val="bg1"/>
                </a:solidFill>
              </a:rPr>
              <a:t>entrada,itinerarios</a:t>
            </a:r>
            <a:r>
              <a:rPr lang="es-ES" b="1" dirty="0" smtClean="0">
                <a:solidFill>
                  <a:schemeClr val="bg1"/>
                </a:solidFill>
              </a:rPr>
              <a:t>,  ascensor y aseos accesibles. El aforo dispone de plazas reservadas  para personas con movilidad reducida.  El edificio tiene bucle magnético tanto en taquilla como en el patio de butacas. El teatro acoge eventos inclusivos  para personas con discapacidad física, visual, auditiva e intelectual.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tipo La Laguna Inclusiva.png"/>
          <p:cNvPicPr>
            <a:picLocks noChangeAspect="1"/>
          </p:cNvPicPr>
          <p:nvPr/>
        </p:nvPicPr>
        <p:blipFill>
          <a:blip r:embed="rId2" cstate="print"/>
          <a:stretch>
            <a:fillRect/>
          </a:stretch>
        </p:blipFill>
        <p:spPr>
          <a:xfrm>
            <a:off x="6929454" y="1071546"/>
            <a:ext cx="1426008" cy="2643182"/>
          </a:xfrm>
          <a:prstGeom prst="rect">
            <a:avLst/>
          </a:prstGeom>
        </p:spPr>
      </p:pic>
      <p:pic>
        <p:nvPicPr>
          <p:cNvPr id="3074" name="Picture 2" descr="C:\Users\W10\Desktop\ALEX Y MÍAS 2012\Para Guada Fotos numeradas\todo canva\B.c 13 Accesibilidad al tranvía via movil.png"/>
          <p:cNvPicPr>
            <a:picLocks noChangeAspect="1" noChangeArrowheads="1"/>
          </p:cNvPicPr>
          <p:nvPr/>
        </p:nvPicPr>
        <p:blipFill>
          <a:blip r:embed="rId3"/>
          <a:srcRect/>
          <a:stretch>
            <a:fillRect/>
          </a:stretch>
        </p:blipFill>
        <p:spPr bwMode="auto">
          <a:xfrm>
            <a:off x="571472" y="928670"/>
            <a:ext cx="6191262" cy="5190122"/>
          </a:xfrm>
          <a:prstGeom prst="rect">
            <a:avLst/>
          </a:prstGeom>
          <a:noFill/>
        </p:spPr>
      </p:pic>
      <p:sp>
        <p:nvSpPr>
          <p:cNvPr id="6" name="5 Llamada rectangular"/>
          <p:cNvSpPr/>
          <p:nvPr/>
        </p:nvSpPr>
        <p:spPr>
          <a:xfrm>
            <a:off x="0" y="4714884"/>
            <a:ext cx="9144000" cy="2143116"/>
          </a:xfrm>
          <a:prstGeom prst="wedgeRectCallout">
            <a:avLst>
              <a:gd name="adj1" fmla="val -21105"/>
              <a:gd name="adj2" fmla="val 502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r>
              <a:rPr lang="en-GB" b="1" dirty="0" smtClean="0"/>
              <a:t> </a:t>
            </a:r>
            <a:endParaRPr lang="es-ES" b="1" dirty="0" smtClean="0"/>
          </a:p>
          <a:p>
            <a:r>
              <a:rPr lang="en-GB" b="1" dirty="0" smtClean="0"/>
              <a:t>El </a:t>
            </a:r>
            <a:r>
              <a:rPr lang="en-GB" b="1" dirty="0" err="1" smtClean="0"/>
              <a:t>tranvía</a:t>
            </a:r>
            <a:r>
              <a:rPr lang="en-GB" b="1" dirty="0" smtClean="0"/>
              <a:t> de Tenerife </a:t>
            </a:r>
            <a:r>
              <a:rPr lang="en-GB" b="1" dirty="0" err="1" smtClean="0"/>
              <a:t>es</a:t>
            </a:r>
            <a:r>
              <a:rPr lang="en-GB" b="1" dirty="0" smtClean="0"/>
              <a:t> un </a:t>
            </a:r>
            <a:r>
              <a:rPr lang="en-GB" b="1" dirty="0" err="1" smtClean="0"/>
              <a:t>referente</a:t>
            </a:r>
            <a:r>
              <a:rPr lang="en-GB" b="1" dirty="0" smtClean="0"/>
              <a:t> en </a:t>
            </a:r>
            <a:r>
              <a:rPr lang="en-GB" b="1" dirty="0" err="1" smtClean="0"/>
              <a:t>accesibilidad</a:t>
            </a:r>
            <a:r>
              <a:rPr lang="en-GB" b="1" dirty="0" smtClean="0"/>
              <a:t> </a:t>
            </a:r>
            <a:r>
              <a:rPr lang="en-GB" b="1" dirty="0" err="1" smtClean="0"/>
              <a:t>física</a:t>
            </a:r>
            <a:r>
              <a:rPr lang="en-GB" b="1" dirty="0" smtClean="0"/>
              <a:t>, visual, </a:t>
            </a:r>
            <a:r>
              <a:rPr lang="en-GB" b="1" dirty="0" err="1" smtClean="0"/>
              <a:t>auditiva</a:t>
            </a:r>
            <a:r>
              <a:rPr lang="en-GB" b="1" dirty="0" smtClean="0"/>
              <a:t> e </a:t>
            </a:r>
            <a:r>
              <a:rPr lang="en-GB" b="1" dirty="0" err="1" smtClean="0"/>
              <a:t>intelectual</a:t>
            </a:r>
            <a:r>
              <a:rPr lang="en-GB" b="1" dirty="0" smtClean="0"/>
              <a:t>, </a:t>
            </a:r>
            <a:endParaRPr lang="es-ES" b="1" dirty="0" smtClean="0"/>
          </a:p>
          <a:p>
            <a:r>
              <a:rPr lang="en-GB" b="1" dirty="0" err="1" smtClean="0"/>
              <a:t>Consiguió</a:t>
            </a:r>
            <a:r>
              <a:rPr lang="en-GB" b="1" dirty="0" smtClean="0"/>
              <a:t> la </a:t>
            </a:r>
            <a:r>
              <a:rPr lang="en-GB" b="1" dirty="0" err="1" smtClean="0"/>
              <a:t>certificación</a:t>
            </a:r>
            <a:r>
              <a:rPr lang="en-GB" b="1" dirty="0" smtClean="0"/>
              <a:t> en </a:t>
            </a:r>
            <a:r>
              <a:rPr lang="en-GB" b="1" dirty="0" err="1" smtClean="0"/>
              <a:t>Accesibilidad</a:t>
            </a:r>
            <a:r>
              <a:rPr lang="en-GB" b="1" dirty="0" smtClean="0"/>
              <a:t> Universal </a:t>
            </a:r>
            <a:r>
              <a:rPr lang="en-GB" b="1" dirty="0" err="1" smtClean="0"/>
              <a:t>convirtiéndose</a:t>
            </a:r>
            <a:r>
              <a:rPr lang="en-GB" b="1" dirty="0" smtClean="0"/>
              <a:t> en la </a:t>
            </a:r>
            <a:r>
              <a:rPr lang="en-GB" b="1" dirty="0" err="1" smtClean="0"/>
              <a:t>primera</a:t>
            </a:r>
            <a:r>
              <a:rPr lang="en-GB" b="1" dirty="0" smtClean="0"/>
              <a:t> </a:t>
            </a:r>
            <a:r>
              <a:rPr lang="en-GB" b="1" dirty="0" err="1" smtClean="0"/>
              <a:t>empresa</a:t>
            </a:r>
            <a:r>
              <a:rPr lang="en-GB" b="1" dirty="0" smtClean="0"/>
              <a:t> de </a:t>
            </a:r>
            <a:r>
              <a:rPr lang="en-GB" b="1" dirty="0" err="1" smtClean="0"/>
              <a:t>transporte</a:t>
            </a:r>
            <a:r>
              <a:rPr lang="en-GB" b="1" dirty="0" smtClean="0"/>
              <a:t> de </a:t>
            </a:r>
            <a:r>
              <a:rPr lang="en-GB" b="1" dirty="0" err="1" smtClean="0"/>
              <a:t>España</a:t>
            </a:r>
            <a:r>
              <a:rPr lang="en-GB" b="1" dirty="0" smtClean="0"/>
              <a:t>, en </a:t>
            </a:r>
            <a:r>
              <a:rPr lang="en-GB" b="1" dirty="0" err="1" smtClean="0"/>
              <a:t>implantar</a:t>
            </a:r>
            <a:r>
              <a:rPr lang="en-GB" b="1" dirty="0" smtClean="0"/>
              <a:t> un </a:t>
            </a:r>
            <a:r>
              <a:rPr lang="en-GB" b="1" dirty="0" err="1" smtClean="0"/>
              <a:t>sistema</a:t>
            </a:r>
            <a:r>
              <a:rPr lang="en-GB" b="1" dirty="0" smtClean="0"/>
              <a:t> de </a:t>
            </a:r>
            <a:r>
              <a:rPr lang="en-GB" b="1" dirty="0" err="1" smtClean="0"/>
              <a:t>Accesibilidad</a:t>
            </a:r>
            <a:r>
              <a:rPr lang="en-GB" b="1" dirty="0" smtClean="0"/>
              <a:t> Universal en </a:t>
            </a:r>
            <a:r>
              <a:rPr lang="en-GB" b="1" dirty="0" err="1" smtClean="0"/>
              <a:t>todo</a:t>
            </a:r>
            <a:r>
              <a:rPr lang="en-GB" b="1" dirty="0" smtClean="0"/>
              <a:t> </a:t>
            </a:r>
            <a:r>
              <a:rPr lang="en-GB" b="1" dirty="0" err="1" smtClean="0"/>
              <a:t>su</a:t>
            </a:r>
            <a:r>
              <a:rPr lang="en-GB" b="1" dirty="0" smtClean="0"/>
              <a:t> </a:t>
            </a:r>
            <a:r>
              <a:rPr lang="en-GB" b="1" dirty="0" err="1" smtClean="0"/>
              <a:t>servicio</a:t>
            </a:r>
            <a:r>
              <a:rPr lang="en-GB" b="1" dirty="0" smtClean="0"/>
              <a:t> de </a:t>
            </a:r>
            <a:r>
              <a:rPr lang="en-GB" b="1" dirty="0" err="1" smtClean="0"/>
              <a:t>transporte</a:t>
            </a:r>
            <a:r>
              <a:rPr lang="en-GB" b="1" dirty="0" smtClean="0"/>
              <a:t>. </a:t>
            </a:r>
            <a:r>
              <a:rPr lang="en-GB" b="1" dirty="0" err="1" smtClean="0"/>
              <a:t>Metropolitano</a:t>
            </a:r>
            <a:r>
              <a:rPr lang="en-GB" b="1" dirty="0" smtClean="0"/>
              <a:t> de Tenerife </a:t>
            </a:r>
            <a:r>
              <a:rPr lang="en-GB" b="1" dirty="0" err="1" smtClean="0"/>
              <a:t>es</a:t>
            </a:r>
            <a:r>
              <a:rPr lang="en-GB" b="1" dirty="0" smtClean="0"/>
              <a:t> la </a:t>
            </a:r>
            <a:r>
              <a:rPr lang="en-GB" b="1" dirty="0" err="1" smtClean="0"/>
              <a:t>primera</a:t>
            </a:r>
            <a:r>
              <a:rPr lang="en-GB" b="1" dirty="0" smtClean="0"/>
              <a:t> </a:t>
            </a:r>
            <a:r>
              <a:rPr lang="en-GB" b="1" dirty="0" err="1" smtClean="0"/>
              <a:t>empresa</a:t>
            </a:r>
            <a:r>
              <a:rPr lang="en-GB" b="1" dirty="0" smtClean="0"/>
              <a:t> de </a:t>
            </a:r>
            <a:r>
              <a:rPr lang="en-GB" b="1" dirty="0" err="1" smtClean="0"/>
              <a:t>transportes</a:t>
            </a:r>
            <a:r>
              <a:rPr lang="en-GB" b="1" dirty="0" smtClean="0"/>
              <a:t> de </a:t>
            </a:r>
            <a:r>
              <a:rPr lang="en-GB" b="1" dirty="0" err="1" smtClean="0"/>
              <a:t>España</a:t>
            </a:r>
            <a:r>
              <a:rPr lang="en-GB" b="1" dirty="0" smtClean="0"/>
              <a:t> en </a:t>
            </a:r>
            <a:r>
              <a:rPr lang="en-GB" b="1" dirty="0" err="1" smtClean="0"/>
              <a:t>certificar</a:t>
            </a:r>
            <a:r>
              <a:rPr lang="en-GB" b="1" dirty="0" smtClean="0"/>
              <a:t> la </a:t>
            </a:r>
            <a:r>
              <a:rPr lang="en-GB" b="1" dirty="0" err="1" smtClean="0"/>
              <a:t>Accesibilidad</a:t>
            </a:r>
            <a:r>
              <a:rPr lang="en-GB" b="1" dirty="0" smtClean="0"/>
              <a:t> Universal en  </a:t>
            </a:r>
            <a:r>
              <a:rPr lang="en-GB" b="1" dirty="0" err="1" smtClean="0"/>
              <a:t>toda</a:t>
            </a:r>
            <a:r>
              <a:rPr lang="en-GB" b="1" dirty="0" smtClean="0"/>
              <a:t> </a:t>
            </a:r>
            <a:r>
              <a:rPr lang="en-GB" b="1" dirty="0" err="1" smtClean="0"/>
              <a:t>su</a:t>
            </a:r>
            <a:r>
              <a:rPr lang="en-GB" b="1" dirty="0" smtClean="0"/>
              <a:t> </a:t>
            </a:r>
            <a:r>
              <a:rPr lang="en-GB" b="1" dirty="0" err="1" smtClean="0"/>
              <a:t>actividad</a:t>
            </a:r>
            <a:r>
              <a:rPr lang="en-GB" b="1" dirty="0" smtClean="0"/>
              <a:t>  </a:t>
            </a:r>
            <a:r>
              <a:rPr lang="en-GB" b="1" dirty="0" err="1" smtClean="0"/>
              <a:t>que</a:t>
            </a:r>
            <a:r>
              <a:rPr lang="en-GB" b="1" dirty="0" smtClean="0"/>
              <a:t> </a:t>
            </a:r>
            <a:r>
              <a:rPr lang="en-GB" b="1" dirty="0" err="1" smtClean="0"/>
              <a:t>es</a:t>
            </a:r>
            <a:r>
              <a:rPr lang="en-GB" b="1" dirty="0" smtClean="0"/>
              <a:t> el </a:t>
            </a:r>
            <a:r>
              <a:rPr lang="en-GB" b="1" dirty="0" err="1" smtClean="0"/>
              <a:t>Servicio</a:t>
            </a:r>
            <a:r>
              <a:rPr lang="en-GB" b="1" dirty="0" smtClean="0"/>
              <a:t> de </a:t>
            </a:r>
            <a:r>
              <a:rPr lang="en-GB" b="1" dirty="0" err="1" smtClean="0"/>
              <a:t>transporte</a:t>
            </a:r>
            <a:r>
              <a:rPr lang="en-GB" b="1" dirty="0" smtClean="0"/>
              <a:t> de </a:t>
            </a:r>
            <a:r>
              <a:rPr lang="en-GB" b="1" dirty="0" err="1" smtClean="0"/>
              <a:t>pasajeros</a:t>
            </a:r>
            <a:r>
              <a:rPr lang="en-GB" b="1" dirty="0" smtClean="0"/>
              <a:t> en </a:t>
            </a:r>
            <a:r>
              <a:rPr lang="en-GB" b="1" dirty="0" err="1" smtClean="0"/>
              <a:t>travía</a:t>
            </a:r>
            <a:r>
              <a:rPr lang="en-GB" b="1" dirty="0" smtClean="0"/>
              <a:t>, </a:t>
            </a:r>
            <a:r>
              <a:rPr lang="en-GB" b="1" dirty="0" err="1" smtClean="0"/>
              <a:t>información</a:t>
            </a:r>
            <a:r>
              <a:rPr lang="en-GB" b="1" dirty="0" smtClean="0"/>
              <a:t> y </a:t>
            </a:r>
            <a:r>
              <a:rPr lang="en-GB" b="1" dirty="0" err="1" smtClean="0"/>
              <a:t>venta</a:t>
            </a:r>
            <a:r>
              <a:rPr lang="en-GB" b="1" dirty="0" smtClean="0"/>
              <a:t> de </a:t>
            </a:r>
            <a:r>
              <a:rPr lang="en-GB" b="1" dirty="0" err="1" smtClean="0"/>
              <a:t>billetes</a:t>
            </a:r>
            <a:r>
              <a:rPr lang="en-GB" b="1" dirty="0" smtClean="0"/>
              <a:t>. En la </a:t>
            </a:r>
            <a:r>
              <a:rPr lang="en-GB" b="1" dirty="0" err="1" smtClean="0"/>
              <a:t>actualidad</a:t>
            </a:r>
            <a:r>
              <a:rPr lang="en-GB" b="1" dirty="0" smtClean="0"/>
              <a:t> </a:t>
            </a:r>
            <a:r>
              <a:rPr lang="en-GB" b="1" dirty="0" err="1" smtClean="0"/>
              <a:t>está</a:t>
            </a:r>
            <a:r>
              <a:rPr lang="en-GB" b="1" dirty="0" smtClean="0"/>
              <a:t> </a:t>
            </a:r>
            <a:r>
              <a:rPr lang="en-GB" b="1" dirty="0" err="1" smtClean="0"/>
              <a:t>considerado</a:t>
            </a:r>
            <a:r>
              <a:rPr lang="en-GB" b="1" dirty="0" smtClean="0"/>
              <a:t> </a:t>
            </a:r>
            <a:r>
              <a:rPr lang="en-GB" b="1" dirty="0" err="1" smtClean="0"/>
              <a:t>uno</a:t>
            </a:r>
            <a:r>
              <a:rPr lang="en-GB" b="1" dirty="0" smtClean="0"/>
              <a:t> de los </a:t>
            </a:r>
            <a:r>
              <a:rPr lang="en-GB" b="1" dirty="0" err="1" smtClean="0"/>
              <a:t>medios</a:t>
            </a:r>
            <a:r>
              <a:rPr lang="en-GB" b="1" dirty="0" smtClean="0"/>
              <a:t> de </a:t>
            </a:r>
            <a:r>
              <a:rPr lang="en-GB" b="1" dirty="0" err="1" smtClean="0"/>
              <a:t>transporte</a:t>
            </a:r>
            <a:r>
              <a:rPr lang="en-GB" b="1" dirty="0" smtClean="0"/>
              <a:t> </a:t>
            </a:r>
            <a:r>
              <a:rPr lang="en-GB" b="1" dirty="0" err="1" smtClean="0"/>
              <a:t>más</a:t>
            </a:r>
            <a:r>
              <a:rPr lang="en-GB" b="1" dirty="0" smtClean="0"/>
              <a:t> </a:t>
            </a:r>
            <a:r>
              <a:rPr lang="en-GB" b="1" dirty="0" err="1" smtClean="0"/>
              <a:t>accesibles</a:t>
            </a:r>
            <a:r>
              <a:rPr lang="en-GB" b="1" dirty="0" smtClean="0"/>
              <a:t> de </a:t>
            </a:r>
            <a:r>
              <a:rPr lang="en-GB" b="1" dirty="0" err="1" smtClean="0"/>
              <a:t>España</a:t>
            </a:r>
            <a:r>
              <a:rPr lang="en-GB" b="1" dirty="0" smtClean="0"/>
              <a:t>. </a:t>
            </a:r>
            <a:endParaRPr lang="es-ES" b="1" dirty="0" smtClean="0"/>
          </a:p>
          <a:p>
            <a:endParaRPr lang="es-ES" dirty="0" smtClean="0"/>
          </a:p>
          <a:p>
            <a:pPr lvl="0" algn="just"/>
            <a:endParaRPr lang="es-ES" dirty="0">
              <a:solidFill>
                <a:schemeClr val="bg1"/>
              </a:solidFill>
            </a:endParaRPr>
          </a:p>
        </p:txBody>
      </p:sp>
      <p:sp>
        <p:nvSpPr>
          <p:cNvPr id="7" name="1 Título"/>
          <p:cNvSpPr txBox="1">
            <a:spLocks noGrp="1"/>
          </p:cNvSpPr>
          <p:nvPr>
            <p:ph type="title"/>
          </p:nvPr>
        </p:nvSpPr>
        <p:spPr>
          <a:xfrm>
            <a:off x="428596" y="0"/>
            <a:ext cx="82296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TRANVÍA</a:t>
            </a:r>
            <a:r>
              <a:rPr kumimoji="0" lang="es-ES" sz="3200" b="1" i="0" u="none" strike="noStrike" kern="1200" cap="none" spc="0" normalizeH="0" noProof="0" dirty="0" smtClean="0">
                <a:ln>
                  <a:noFill/>
                </a:ln>
                <a:solidFill>
                  <a:srgbClr val="7030A0"/>
                </a:solidFill>
                <a:effectLst/>
                <a:uLnTx/>
                <a:uFillTx/>
                <a:latin typeface="+mj-lt"/>
                <a:ea typeface="+mj-ea"/>
                <a:cs typeface="+mj-cs"/>
              </a:rPr>
              <a:t> DE TENERIFE: REFERENTE NACIONAL E INTERNACIONAL EN ACCESIBILIDAD UNIVERSAL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858148" y="571480"/>
            <a:ext cx="1071538" cy="2225790"/>
          </a:xfrm>
          <a:prstGeom prst="rect">
            <a:avLst/>
          </a:prstGeom>
        </p:spPr>
      </p:pic>
      <p:sp>
        <p:nvSpPr>
          <p:cNvPr id="10" name="9 Llamada rectangular"/>
          <p:cNvSpPr/>
          <p:nvPr/>
        </p:nvSpPr>
        <p:spPr>
          <a:xfrm>
            <a:off x="0" y="4929198"/>
            <a:ext cx="8858280" cy="1928802"/>
          </a:xfrm>
          <a:prstGeom prst="wedgeRectCallout">
            <a:avLst>
              <a:gd name="adj1" fmla="val -23213"/>
              <a:gd name="adj2" fmla="val 5036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 Título"/>
          <p:cNvSpPr txBox="1">
            <a:spLocks/>
          </p:cNvSpPr>
          <p:nvPr/>
        </p:nvSpPr>
        <p:spPr>
          <a:xfrm>
            <a:off x="0" y="5143488"/>
            <a:ext cx="8858280" cy="1714512"/>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sz="1600" b="1" dirty="0" smtClean="0">
              <a:solidFill>
                <a:srgbClr val="FFFF00"/>
              </a:solidFill>
            </a:endParaRPr>
          </a:p>
          <a:p>
            <a:pPr algn="just" fontAlgn="base"/>
            <a:endParaRPr lang="es-ES" sz="1600" b="1" dirty="0" smtClean="0">
              <a:solidFill>
                <a:srgbClr val="FFFF00"/>
              </a:solidFill>
            </a:endParaRPr>
          </a:p>
          <a:p>
            <a:pPr algn="just" fontAlgn="base"/>
            <a:endParaRPr lang="es-ES" sz="1600" b="1" dirty="0" smtClean="0">
              <a:solidFill>
                <a:srgbClr val="FFFF00"/>
              </a:solidFill>
            </a:endParaRPr>
          </a:p>
          <a:p>
            <a:endParaRPr lang="es-ES" sz="1600" b="1" dirty="0" smtClean="0">
              <a:solidFill>
                <a:srgbClr val="FFFF00"/>
              </a:solidFill>
            </a:endParaRPr>
          </a:p>
          <a:p>
            <a:endParaRPr lang="es-ES" sz="1600" b="1" dirty="0" smtClean="0">
              <a:solidFill>
                <a:srgbClr val="FFFF00"/>
              </a:solidFill>
            </a:endParaRPr>
          </a:p>
          <a:p>
            <a:endParaRPr lang="es-ES" sz="1600" b="1" dirty="0" smtClean="0"/>
          </a:p>
          <a:p>
            <a:endParaRPr lang="es-ES" sz="1600" b="1" dirty="0" smtClean="0">
              <a:solidFill>
                <a:srgbClr val="FFFF00"/>
              </a:solidFill>
            </a:endParaRPr>
          </a:p>
          <a:p>
            <a:endParaRPr lang="es-ES" sz="1600" b="1" dirty="0" smtClean="0">
              <a:solidFill>
                <a:schemeClr val="bg1"/>
              </a:solidFill>
            </a:endParaRPr>
          </a:p>
          <a:p>
            <a:endParaRPr lang="es-ES" sz="1600" b="1" dirty="0" smtClean="0">
              <a:solidFill>
                <a:schemeClr val="bg1"/>
              </a:solidFill>
            </a:endParaRPr>
          </a:p>
          <a:p>
            <a:pPr algn="just"/>
            <a:r>
              <a:rPr lang="es-ES" b="1" dirty="0" smtClean="0">
                <a:solidFill>
                  <a:schemeClr val="bg1"/>
                </a:solidFill>
              </a:rPr>
              <a:t>La </a:t>
            </a:r>
            <a:r>
              <a:rPr lang="es-ES" b="1" dirty="0">
                <a:solidFill>
                  <a:schemeClr val="bg1"/>
                </a:solidFill>
              </a:rPr>
              <a:t>empresa pública </a:t>
            </a:r>
            <a:r>
              <a:rPr lang="es-ES" b="1" dirty="0" err="1">
                <a:solidFill>
                  <a:schemeClr val="bg1"/>
                </a:solidFill>
              </a:rPr>
              <a:t>Titsa</a:t>
            </a:r>
            <a:r>
              <a:rPr lang="es-ES" b="1" dirty="0">
                <a:solidFill>
                  <a:schemeClr val="bg1"/>
                </a:solidFill>
              </a:rPr>
              <a:t> y el Cabildo de Tenerife se han comprometido a impulsar la accesibilidad del transporte público en la ciudad de  La Laguna y en la isla de Tenerife en general, así como a promover campañas </a:t>
            </a:r>
            <a:r>
              <a:rPr lang="es-ES" b="1" dirty="0" smtClean="0">
                <a:solidFill>
                  <a:schemeClr val="bg1"/>
                </a:solidFill>
              </a:rPr>
              <a:t>de sensibilización. </a:t>
            </a:r>
            <a:r>
              <a:rPr lang="es-ES" b="1" dirty="0">
                <a:solidFill>
                  <a:schemeClr val="bg1"/>
                </a:solidFill>
              </a:rPr>
              <a:t>Todas las guaguas adquiridas por </a:t>
            </a:r>
            <a:r>
              <a:rPr lang="es-ES" b="1" dirty="0" err="1">
                <a:solidFill>
                  <a:schemeClr val="bg1"/>
                </a:solidFill>
              </a:rPr>
              <a:t>Titsa</a:t>
            </a:r>
            <a:r>
              <a:rPr lang="es-ES" b="1" dirty="0">
                <a:solidFill>
                  <a:schemeClr val="bg1"/>
                </a:solidFill>
              </a:rPr>
              <a:t> en los últimos años </a:t>
            </a:r>
            <a:r>
              <a:rPr lang="es-ES" b="1" dirty="0" smtClean="0">
                <a:solidFill>
                  <a:schemeClr val="bg1"/>
                </a:solidFill>
              </a:rPr>
              <a:t>disponen de los últimos avances en materia de </a:t>
            </a:r>
            <a:r>
              <a:rPr lang="es-ES" b="1" dirty="0" smtClean="0">
                <a:solidFill>
                  <a:schemeClr val="bg1"/>
                </a:solidFill>
              </a:rPr>
              <a:t>accesibilidad para las personas con movilidad reducida y personas con discapacidad visual . El servicio de transporte público de </a:t>
            </a:r>
            <a:r>
              <a:rPr lang="es-ES" b="1" dirty="0" err="1" smtClean="0">
                <a:solidFill>
                  <a:schemeClr val="bg1"/>
                </a:solidFill>
              </a:rPr>
              <a:t>Titsa</a:t>
            </a:r>
            <a:r>
              <a:rPr lang="es-ES" b="1" dirty="0" smtClean="0">
                <a:solidFill>
                  <a:schemeClr val="bg1"/>
                </a:solidFill>
              </a:rPr>
              <a:t>  suburbano </a:t>
            </a:r>
            <a:r>
              <a:rPr lang="es-ES" b="1" dirty="0" smtClean="0">
                <a:solidFill>
                  <a:schemeClr val="bg1"/>
                </a:solidFill>
              </a:rPr>
              <a:t>de la zona metropolitana está adaptado en un 89 por ciento, y el interurbano en un 35 por ciento</a:t>
            </a:r>
            <a:r>
              <a:rPr lang="es-ES" b="1" dirty="0" smtClean="0">
                <a:solidFill>
                  <a:schemeClr val="bg1"/>
                </a:solidFill>
              </a:rPr>
              <a:t>.</a:t>
            </a:r>
          </a:p>
          <a:p>
            <a:r>
              <a:rPr lang="es-ES" sz="1600" b="1" dirty="0" smtClean="0">
                <a:solidFill>
                  <a:schemeClr val="bg1"/>
                </a:solidFill>
              </a:rPr>
              <a:t> </a:t>
            </a:r>
            <a:endParaRPr lang="es-ES" sz="1600" dirty="0" smtClean="0">
              <a:solidFill>
                <a:schemeClr val="bg1"/>
              </a:solidFill>
            </a:endParaRPr>
          </a:p>
          <a:p>
            <a:endParaRPr lang="es-ES" sz="1600" b="1" dirty="0" smtClean="0"/>
          </a:p>
          <a:p>
            <a:endParaRPr lang="es-ES" sz="1600" dirty="0" smtClean="0"/>
          </a:p>
          <a:p>
            <a:endParaRPr lang="es-ES" sz="1600" dirty="0" smtClean="0">
              <a:solidFill>
                <a:schemeClr val="bg1"/>
              </a:solidFill>
            </a:endParaRPr>
          </a:p>
          <a:p>
            <a:pPr algn="just"/>
            <a:endParaRPr lang="es-ES" sz="1600" b="1" dirty="0" smtClean="0">
              <a:solidFill>
                <a:srgbClr val="FFFF00"/>
              </a:solidFill>
            </a:endParaRPr>
          </a:p>
          <a:p>
            <a:pPr algn="just"/>
            <a:r>
              <a:rPr lang="es-ES" sz="1600" b="1" dirty="0" smtClean="0">
                <a:solidFill>
                  <a:schemeClr val="bg1"/>
                </a:solidFill>
              </a:rPr>
              <a:t> </a:t>
            </a:r>
            <a:endParaRPr lang="es-ES" sz="1600" dirty="0" smtClean="0"/>
          </a:p>
          <a:p>
            <a:pPr algn="just" fontAlgn="base"/>
            <a:endParaRPr lang="es-ES" sz="1200" dirty="0" smtClean="0">
              <a:solidFill>
                <a:schemeClr val="bg1"/>
              </a:solidFill>
            </a:endParaRPr>
          </a:p>
          <a:p>
            <a:pPr algn="just" fontAlgn="base"/>
            <a:endParaRPr lang="es-ES" sz="1400" dirty="0" smtClean="0">
              <a:solidFill>
                <a:schemeClr val="bg1"/>
              </a:solidFill>
            </a:endParaRPr>
          </a:p>
          <a:p>
            <a:pPr fontAlgn="base"/>
            <a:endParaRPr lang="es-ES" sz="1400" dirty="0" smtClean="0">
              <a:solidFill>
                <a:schemeClr val="bg1"/>
              </a:solidFill>
            </a:endParaRPr>
          </a:p>
          <a:p>
            <a:r>
              <a:rPr lang="es-ES" sz="1400" b="1" dirty="0" smtClean="0"/>
              <a:t> </a:t>
            </a:r>
            <a:endParaRPr lang="es-ES" sz="1400" dirty="0" smtClean="0"/>
          </a:p>
          <a:p>
            <a:pPr fontAlgn="base"/>
            <a:endParaRPr lang="es-ES" sz="1400" dirty="0" smtClean="0">
              <a:solidFill>
                <a:schemeClr val="bg1"/>
              </a:solidFill>
            </a:endParaRPr>
          </a:p>
          <a:p>
            <a:pPr algn="just"/>
            <a:endParaRPr lang="es-ES" sz="1400" u="sng" dirty="0" smtClean="0">
              <a:solidFill>
                <a:schemeClr val="bg1"/>
              </a:solidFill>
              <a:latin typeface="Arial" pitchFamily="34" charset="0"/>
              <a:cs typeface="Arial" pitchFamily="34" charset="0"/>
            </a:endParaRPr>
          </a:p>
        </p:txBody>
      </p:sp>
      <p:pic>
        <p:nvPicPr>
          <p:cNvPr id="14" name="13 Imagen" descr="Titsa-Nueva-flota-53-vehículos accesibles.jpg"/>
          <p:cNvPicPr>
            <a:picLocks noChangeAspect="1"/>
          </p:cNvPicPr>
          <p:nvPr/>
        </p:nvPicPr>
        <p:blipFill>
          <a:blip r:embed="rId3" cstate="print"/>
          <a:stretch>
            <a:fillRect/>
          </a:stretch>
        </p:blipFill>
        <p:spPr>
          <a:xfrm>
            <a:off x="642910" y="214290"/>
            <a:ext cx="7000924" cy="4310125"/>
          </a:xfrm>
          <a:prstGeom prst="rect">
            <a:avLst/>
          </a:prstGeom>
        </p:spPr>
      </p:pic>
      <p:sp>
        <p:nvSpPr>
          <p:cNvPr id="15" name="1 Título"/>
          <p:cNvSpPr>
            <a:spLocks noGrp="1"/>
          </p:cNvSpPr>
          <p:nvPr>
            <p:ph type="title"/>
          </p:nvPr>
        </p:nvSpPr>
        <p:spPr>
          <a:xfrm>
            <a:off x="214282" y="0"/>
            <a:ext cx="7858180" cy="1357298"/>
          </a:xfrm>
        </p:spPr>
        <p:txBody>
          <a:bodyPr>
            <a:normAutofit/>
          </a:bodyPr>
          <a:lstStyle/>
          <a:p>
            <a:r>
              <a:rPr lang="es-ES" sz="2900" b="1" dirty="0" smtClean="0">
                <a:solidFill>
                  <a:srgbClr val="7030A0"/>
                </a:solidFill>
              </a:rPr>
              <a:t>TITSA Y EL CABILDO DE TENERIFE DOTAN DE 53  NUEVOS VEHICULOS ACCESIBLES </a:t>
            </a:r>
            <a:endParaRPr lang="es-ES" sz="2900" b="1" dirty="0">
              <a:solidFill>
                <a:srgbClr val="7030A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Logotipo La Laguna Inclusiva.png"/>
          <p:cNvPicPr>
            <a:picLocks noChangeAspect="1"/>
          </p:cNvPicPr>
          <p:nvPr/>
        </p:nvPicPr>
        <p:blipFill>
          <a:blip r:embed="rId2" cstate="print"/>
          <a:stretch>
            <a:fillRect/>
          </a:stretch>
        </p:blipFill>
        <p:spPr>
          <a:xfrm>
            <a:off x="7786710" y="1142984"/>
            <a:ext cx="1142976" cy="2143140"/>
          </a:xfrm>
          <a:prstGeom prst="rect">
            <a:avLst/>
          </a:prstGeom>
        </p:spPr>
      </p:pic>
      <p:sp>
        <p:nvSpPr>
          <p:cNvPr id="12" name="1 Título"/>
          <p:cNvSpPr>
            <a:spLocks noGrp="1"/>
          </p:cNvSpPr>
          <p:nvPr>
            <p:ph type="title"/>
          </p:nvPr>
        </p:nvSpPr>
        <p:spPr>
          <a:xfrm>
            <a:off x="0" y="285728"/>
            <a:ext cx="8215370" cy="1000108"/>
          </a:xfrm>
        </p:spPr>
        <p:txBody>
          <a:bodyPr>
            <a:normAutofit/>
          </a:bodyPr>
          <a:lstStyle/>
          <a:p>
            <a:r>
              <a:rPr lang="es-ES" sz="3200" b="1" dirty="0" smtClean="0">
                <a:solidFill>
                  <a:srgbClr val="7030A0"/>
                </a:solidFill>
              </a:rPr>
              <a:t>LA </a:t>
            </a:r>
            <a:r>
              <a:rPr lang="es-ES" sz="3200" b="1" dirty="0" smtClean="0">
                <a:solidFill>
                  <a:srgbClr val="7030A0"/>
                </a:solidFill>
              </a:rPr>
              <a:t>LAGUNA CUENTA CON </a:t>
            </a:r>
            <a:r>
              <a:rPr lang="es-ES" sz="3200" b="1" dirty="0" smtClean="0">
                <a:solidFill>
                  <a:srgbClr val="7030A0"/>
                </a:solidFill>
              </a:rPr>
              <a:t>7 </a:t>
            </a:r>
            <a:r>
              <a:rPr lang="es-ES" sz="3200" b="1" dirty="0" smtClean="0">
                <a:solidFill>
                  <a:srgbClr val="7030A0"/>
                </a:solidFill>
              </a:rPr>
              <a:t>TAXIS ADAPTADOS </a:t>
            </a:r>
            <a:endParaRPr lang="es-ES" sz="3200" b="1" dirty="0">
              <a:solidFill>
                <a:srgbClr val="7030A0"/>
              </a:solidFill>
            </a:endParaRPr>
          </a:p>
        </p:txBody>
      </p:sp>
      <p:pic>
        <p:nvPicPr>
          <p:cNvPr id="6" name="5 Imagen" descr="TAXI ADAPTADO LA LAGUNA.jpg"/>
          <p:cNvPicPr>
            <a:picLocks noChangeAspect="1"/>
          </p:cNvPicPr>
          <p:nvPr/>
        </p:nvPicPr>
        <p:blipFill>
          <a:blip r:embed="rId3"/>
          <a:stretch>
            <a:fillRect/>
          </a:stretch>
        </p:blipFill>
        <p:spPr>
          <a:xfrm>
            <a:off x="0" y="1785926"/>
            <a:ext cx="4143372" cy="2531566"/>
          </a:xfrm>
          <a:prstGeom prst="rect">
            <a:avLst/>
          </a:prstGeom>
        </p:spPr>
      </p:pic>
      <p:pic>
        <p:nvPicPr>
          <p:cNvPr id="7" name="6 Imagen" descr="TAXI ADAPTADO 9 PLAZAS.png"/>
          <p:cNvPicPr>
            <a:picLocks noChangeAspect="1"/>
          </p:cNvPicPr>
          <p:nvPr/>
        </p:nvPicPr>
        <p:blipFill>
          <a:blip r:embed="rId4"/>
          <a:stretch>
            <a:fillRect/>
          </a:stretch>
        </p:blipFill>
        <p:spPr>
          <a:xfrm>
            <a:off x="4286248" y="1857364"/>
            <a:ext cx="3357586" cy="2524904"/>
          </a:xfrm>
          <a:prstGeom prst="rect">
            <a:avLst/>
          </a:prstGeom>
        </p:spPr>
      </p:pic>
      <p:sp>
        <p:nvSpPr>
          <p:cNvPr id="10" name="9 Llamada rectangular"/>
          <p:cNvSpPr/>
          <p:nvPr/>
        </p:nvSpPr>
        <p:spPr>
          <a:xfrm>
            <a:off x="0" y="4786322"/>
            <a:ext cx="9144000" cy="207167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13" name="1 Título"/>
          <p:cNvSpPr txBox="1">
            <a:spLocks/>
          </p:cNvSpPr>
          <p:nvPr/>
        </p:nvSpPr>
        <p:spPr>
          <a:xfrm>
            <a:off x="0" y="4714884"/>
            <a:ext cx="9144000" cy="2143116"/>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sz="1600" b="1" dirty="0" smtClean="0">
              <a:solidFill>
                <a:srgbClr val="FFFF00"/>
              </a:solidFill>
            </a:endParaRPr>
          </a:p>
          <a:p>
            <a:pPr algn="just" fontAlgn="base"/>
            <a:endParaRPr lang="es-ES" sz="1600" b="1" dirty="0" smtClean="0">
              <a:solidFill>
                <a:srgbClr val="FFFF00"/>
              </a:solidFill>
            </a:endParaRPr>
          </a:p>
          <a:p>
            <a:pPr algn="just" fontAlgn="base"/>
            <a:endParaRPr lang="es-ES" sz="1600" b="1" dirty="0" smtClean="0">
              <a:solidFill>
                <a:srgbClr val="FFFF00"/>
              </a:solidFill>
            </a:endParaRPr>
          </a:p>
          <a:p>
            <a:endParaRPr lang="es-ES" sz="1600" b="1" dirty="0" smtClean="0">
              <a:solidFill>
                <a:srgbClr val="FFFF00"/>
              </a:solidFill>
            </a:endParaRPr>
          </a:p>
          <a:p>
            <a:endParaRPr lang="es-ES" sz="1600" b="1" dirty="0" smtClean="0">
              <a:solidFill>
                <a:srgbClr val="FFFF00"/>
              </a:solidFill>
            </a:endParaRPr>
          </a:p>
          <a:p>
            <a:endParaRPr lang="es-ES" sz="1600" b="1" dirty="0" smtClean="0"/>
          </a:p>
          <a:p>
            <a:endParaRPr lang="es-ES" sz="1600" b="1" dirty="0" smtClean="0"/>
          </a:p>
          <a:p>
            <a:endParaRPr lang="es-ES" sz="1600" b="1" dirty="0" smtClean="0"/>
          </a:p>
          <a:p>
            <a:endParaRPr lang="es-ES" sz="1600" b="1" dirty="0" smtClean="0"/>
          </a:p>
          <a:p>
            <a:pPr fontAlgn="base"/>
            <a:endParaRPr lang="es-ES" b="1" dirty="0" smtClean="0">
              <a:solidFill>
                <a:schemeClr val="bg1"/>
              </a:solidFill>
            </a:endParaRPr>
          </a:p>
          <a:p>
            <a:pPr fontAlgn="base"/>
            <a:r>
              <a:rPr lang="es-ES" b="1" dirty="0" smtClean="0">
                <a:solidFill>
                  <a:schemeClr val="bg1"/>
                </a:solidFill>
              </a:rPr>
              <a:t>La </a:t>
            </a:r>
            <a:r>
              <a:rPr lang="es-ES" b="1" dirty="0">
                <a:solidFill>
                  <a:schemeClr val="bg1"/>
                </a:solidFill>
              </a:rPr>
              <a:t>flota de taxis adaptados del Ayuntamiento de La Laguna es 7 unidades sobre un total de 364, cumpliendo con el mínimo exigido y superando el ratio en un 0.8% según el estudio realizado por la Fundación Once sobre el Taxi Adaptado en España.  La flota de taxis adaptados </a:t>
            </a:r>
            <a:r>
              <a:rPr lang="es-ES" b="1" dirty="0" smtClean="0">
                <a:solidFill>
                  <a:schemeClr val="bg1"/>
                </a:solidFill>
              </a:rPr>
              <a:t>ha </a:t>
            </a:r>
            <a:r>
              <a:rPr lang="es-ES" b="1" dirty="0" smtClean="0">
                <a:solidFill>
                  <a:schemeClr val="bg1"/>
                </a:solidFill>
              </a:rPr>
              <a:t>ido en aumento desde la implantación de la accesibilidad universal de su municipio.  Entre los diferentes modelos existentes, hay vehículos con capacidad para 5 personas, una de ellas usuaria de silla de ruedas y otros nuevos, con capacidad hasta nueve personas, siendo uno de los viajeros persona con movilidad reducida. </a:t>
            </a:r>
            <a:endParaRPr lang="es-ES" sz="1600" dirty="0" smtClean="0">
              <a:solidFill>
                <a:schemeClr val="bg1"/>
              </a:solidFill>
            </a:endParaRPr>
          </a:p>
          <a:p>
            <a:endParaRPr lang="es-ES" sz="1600" b="1" dirty="0" smtClean="0"/>
          </a:p>
          <a:p>
            <a:endParaRPr lang="es-ES" sz="1600" dirty="0" smtClean="0"/>
          </a:p>
          <a:p>
            <a:endParaRPr lang="es-ES" sz="1600" dirty="0" smtClean="0">
              <a:solidFill>
                <a:schemeClr val="bg1"/>
              </a:solidFill>
            </a:endParaRPr>
          </a:p>
          <a:p>
            <a:pPr algn="just"/>
            <a:endParaRPr lang="es-ES" sz="1600" b="1" dirty="0" smtClean="0">
              <a:solidFill>
                <a:srgbClr val="FFFF00"/>
              </a:solidFill>
            </a:endParaRPr>
          </a:p>
          <a:p>
            <a:pPr algn="just"/>
            <a:r>
              <a:rPr lang="es-ES" sz="1600" b="1" dirty="0" smtClean="0">
                <a:solidFill>
                  <a:schemeClr val="bg1"/>
                </a:solidFill>
              </a:rPr>
              <a:t> </a:t>
            </a:r>
            <a:endParaRPr lang="es-ES" sz="1600" dirty="0" smtClean="0"/>
          </a:p>
          <a:p>
            <a:pPr algn="just" fontAlgn="base"/>
            <a:endParaRPr lang="es-ES" sz="1200" dirty="0" smtClean="0">
              <a:solidFill>
                <a:schemeClr val="bg1"/>
              </a:solidFill>
            </a:endParaRPr>
          </a:p>
          <a:p>
            <a:pPr algn="just" fontAlgn="base"/>
            <a:endParaRPr lang="es-ES" sz="1400" dirty="0" smtClean="0">
              <a:solidFill>
                <a:schemeClr val="bg1"/>
              </a:solidFill>
            </a:endParaRPr>
          </a:p>
          <a:p>
            <a:pPr fontAlgn="base"/>
            <a:endParaRPr lang="es-ES" sz="1400" dirty="0" smtClean="0">
              <a:solidFill>
                <a:schemeClr val="bg1"/>
              </a:solidFill>
            </a:endParaRPr>
          </a:p>
          <a:p>
            <a:r>
              <a:rPr lang="es-ES" sz="1400" b="1" dirty="0" smtClean="0"/>
              <a:t> </a:t>
            </a:r>
            <a:endParaRPr lang="es-ES" sz="1400" dirty="0" smtClean="0"/>
          </a:p>
          <a:p>
            <a:pPr fontAlgn="base"/>
            <a:endParaRPr lang="es-ES" sz="1400" dirty="0" smtClean="0">
              <a:solidFill>
                <a:schemeClr val="bg1"/>
              </a:solidFill>
            </a:endParaRPr>
          </a:p>
          <a:p>
            <a:pPr algn="just"/>
            <a:endParaRPr lang="es-ES" sz="1400"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W10\Desktop\fotos la punta para tania\NUEVO\PLAN DE ATENCION A LAS PERSONAS CON DISCAPACIDAD.jpg"/>
          <p:cNvPicPr>
            <a:picLocks noChangeAspect="1" noChangeArrowheads="1"/>
          </p:cNvPicPr>
          <p:nvPr/>
        </p:nvPicPr>
        <p:blipFill>
          <a:blip r:embed="rId2"/>
          <a:srcRect/>
          <a:stretch>
            <a:fillRect/>
          </a:stretch>
        </p:blipFill>
        <p:spPr bwMode="auto">
          <a:xfrm>
            <a:off x="785786" y="785794"/>
            <a:ext cx="6643734" cy="5569427"/>
          </a:xfrm>
          <a:prstGeom prst="rect">
            <a:avLst/>
          </a:prstGeom>
          <a:noFill/>
        </p:spPr>
      </p:pic>
      <p:sp>
        <p:nvSpPr>
          <p:cNvPr id="6" name="1 Título"/>
          <p:cNvSpPr txBox="1">
            <a:spLocks noGrp="1"/>
          </p:cNvSpPr>
          <p:nvPr>
            <p:ph type="title"/>
          </p:nvPr>
        </p:nvSpPr>
        <p:spPr>
          <a:xfrm>
            <a:off x="28572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PLANES DE ACCESIBILIDAD Y DE ATENCIÓN A PERSONAS CON DISCAPACIDAD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7" name="6 Marcador de contenido" descr="Logotipo La Laguna Inclusiva.png"/>
          <p:cNvPicPr>
            <a:picLocks noGrp="1" noChangeAspect="1"/>
          </p:cNvPicPr>
          <p:nvPr>
            <p:ph idx="1"/>
          </p:nvPr>
        </p:nvPicPr>
        <p:blipFill>
          <a:blip r:embed="rId3" cstate="print"/>
          <a:stretch>
            <a:fillRect/>
          </a:stretch>
        </p:blipFill>
        <p:spPr>
          <a:xfrm>
            <a:off x="7358082" y="1000108"/>
            <a:ext cx="1512989" cy="3142362"/>
          </a:xfrm>
          <a:prstGeom prst="rect">
            <a:avLst/>
          </a:prstGeom>
        </p:spPr>
      </p:pic>
      <p:sp>
        <p:nvSpPr>
          <p:cNvPr id="8" name="7 Llamada rectangular"/>
          <p:cNvSpPr/>
          <p:nvPr/>
        </p:nvSpPr>
        <p:spPr>
          <a:xfrm>
            <a:off x="0" y="4857760"/>
            <a:ext cx="9144000" cy="2000240"/>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9" name="1 Título"/>
          <p:cNvSpPr txBox="1">
            <a:spLocks/>
          </p:cNvSpPr>
          <p:nvPr/>
        </p:nvSpPr>
        <p:spPr>
          <a:xfrm>
            <a:off x="0" y="4572008"/>
            <a:ext cx="9144000" cy="2285992"/>
          </a:xfrm>
          <a:prstGeom prst="rect">
            <a:avLst/>
          </a:prstGeom>
        </p:spPr>
        <p:txBody>
          <a:bodyPr vert="horz" lIns="91440" tIns="45720" rIns="91440" bIns="45720" rtlCol="0" anchor="ctr">
            <a:noAutofit/>
          </a:bodyPr>
          <a:lstStyle/>
          <a:p>
            <a:endParaRPr lang="es-ES" sz="1600" dirty="0" smtClean="0"/>
          </a:p>
          <a:p>
            <a:pPr algn="just"/>
            <a:endParaRPr lang="es-ES" sz="1600" b="1" dirty="0" smtClean="0"/>
          </a:p>
          <a:p>
            <a:pPr algn="just"/>
            <a:endParaRPr lang="es-ES" sz="1600" b="1" dirty="0" smtClean="0"/>
          </a:p>
          <a:p>
            <a:pPr algn="just"/>
            <a:endParaRPr lang="es-ES" sz="1600" b="1" dirty="0" smtClean="0">
              <a:solidFill>
                <a:srgbClr val="FFFF00"/>
              </a:solidFill>
            </a:endParaRPr>
          </a:p>
          <a:p>
            <a:pPr algn="just"/>
            <a:endParaRPr lang="es-ES" sz="1600" b="1" dirty="0">
              <a:solidFill>
                <a:srgbClr val="FFFF00"/>
              </a:solidFill>
            </a:endParaRPr>
          </a:p>
          <a:p>
            <a:pPr algn="just"/>
            <a:endParaRPr lang="es-ES" sz="1600" b="1" dirty="0" smtClean="0">
              <a:solidFill>
                <a:srgbClr val="FFFF00"/>
              </a:solidFill>
            </a:endParaRPr>
          </a:p>
          <a:p>
            <a:pPr algn="just"/>
            <a:endParaRPr lang="es-ES" sz="1600" b="1" dirty="0" smtClean="0">
              <a:solidFill>
                <a:schemeClr val="bg1"/>
              </a:solidFill>
            </a:endParaRPr>
          </a:p>
          <a:p>
            <a:pPr algn="just"/>
            <a:r>
              <a:rPr lang="es-ES" b="1" dirty="0" smtClean="0">
                <a:solidFill>
                  <a:schemeClr val="bg1"/>
                </a:solidFill>
              </a:rPr>
              <a:t>La </a:t>
            </a:r>
            <a:r>
              <a:rPr lang="es-ES" b="1" dirty="0">
                <a:solidFill>
                  <a:schemeClr val="bg1"/>
                </a:solidFill>
              </a:rPr>
              <a:t>Laguna ha contado, en el marco 2016-2020, con un Plan de Atención a las personas con discapacidad que ha ido implantando de acuerdo a un calendario de actuaciones </a:t>
            </a:r>
            <a:r>
              <a:rPr lang="es-ES" b="1" dirty="0" smtClean="0">
                <a:solidFill>
                  <a:schemeClr val="bg1"/>
                </a:solidFill>
              </a:rPr>
              <a:t>para </a:t>
            </a:r>
            <a:r>
              <a:rPr lang="es-ES" b="1" dirty="0">
                <a:solidFill>
                  <a:schemeClr val="bg1"/>
                </a:solidFill>
              </a:rPr>
              <a:t>mejorar la calidad de vida de las personas con </a:t>
            </a:r>
            <a:r>
              <a:rPr lang="es-ES" b="1" dirty="0" smtClean="0">
                <a:solidFill>
                  <a:schemeClr val="bg1"/>
                </a:solidFill>
              </a:rPr>
              <a:t>discapacidad. Este plan d</a:t>
            </a:r>
            <a:r>
              <a:rPr lang="es-ES" b="1" dirty="0" smtClean="0">
                <a:solidFill>
                  <a:schemeClr val="bg1"/>
                </a:solidFill>
              </a:rPr>
              <a:t>efinió </a:t>
            </a:r>
            <a:r>
              <a:rPr lang="es-ES" b="1" dirty="0" smtClean="0">
                <a:solidFill>
                  <a:schemeClr val="bg1"/>
                </a:solidFill>
              </a:rPr>
              <a:t>la actuación municipal en este ámbito </a:t>
            </a:r>
            <a:r>
              <a:rPr lang="es-ES" b="1" dirty="0" smtClean="0">
                <a:solidFill>
                  <a:schemeClr val="bg1"/>
                </a:solidFill>
              </a:rPr>
              <a:t>durante el periodo 2016-2020, que </a:t>
            </a:r>
            <a:r>
              <a:rPr lang="es-ES" b="1" dirty="0" smtClean="0">
                <a:solidFill>
                  <a:schemeClr val="bg1"/>
                </a:solidFill>
              </a:rPr>
              <a:t>se realizó por consenso entre ciudadanía, administración y el movimiento asociativo representativo de las personas con </a:t>
            </a:r>
            <a:r>
              <a:rPr lang="es-ES" b="1" dirty="0" smtClean="0">
                <a:solidFill>
                  <a:schemeClr val="bg1"/>
                </a:solidFill>
              </a:rPr>
              <a:t>discapacidad</a:t>
            </a:r>
            <a:r>
              <a:rPr lang="es-ES" dirty="0" smtClean="0">
                <a:solidFill>
                  <a:schemeClr val="bg1"/>
                </a:solidFill>
              </a:rPr>
              <a:t>. En </a:t>
            </a:r>
            <a:r>
              <a:rPr lang="es-ES" b="1" dirty="0" smtClean="0">
                <a:solidFill>
                  <a:schemeClr val="bg1"/>
                </a:solidFill>
              </a:rPr>
              <a:t>la actualidad la ULL está  redactando el Marco Estratégico de Discapacidad, que será el nuevo plan de actuación. </a:t>
            </a:r>
            <a:endParaRPr lang="es-ES" b="1" dirty="0" smtClean="0">
              <a:solidFill>
                <a:schemeClr val="bg1"/>
              </a:solidFill>
            </a:endParaRPr>
          </a:p>
          <a:p>
            <a:pPr algn="just"/>
            <a:endParaRPr lang="es-ES" sz="1600" dirty="0" smtClean="0">
              <a:solidFill>
                <a:schemeClr val="bg1"/>
              </a:solidFill>
            </a:endParaRPr>
          </a:p>
          <a:p>
            <a:pPr algn="just"/>
            <a:endParaRPr lang="es-ES" sz="1600" dirty="0" smtClean="0">
              <a:solidFill>
                <a:schemeClr val="bg1"/>
              </a:solidFill>
            </a:endParaRPr>
          </a:p>
          <a:p>
            <a:pPr algn="just"/>
            <a:endParaRPr lang="es-ES" sz="1600" dirty="0" smtClean="0"/>
          </a:p>
          <a:p>
            <a:pPr algn="just"/>
            <a:endParaRPr lang="es-ES" sz="1600" dirty="0" smtClean="0">
              <a:solidFill>
                <a:schemeClr val="bg1"/>
              </a:solidFill>
            </a:endParaRPr>
          </a:p>
          <a:p>
            <a:endParaRPr lang="es-ES" sz="1600" dirty="0" smtClean="0">
              <a:solidFill>
                <a:schemeClr val="bg1"/>
              </a:solidFill>
            </a:endParaRPr>
          </a:p>
          <a:p>
            <a:endParaRPr lang="es-ES" sz="1400"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286256"/>
            <a:ext cx="9144000" cy="2571744"/>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214818"/>
            <a:ext cx="9144000" cy="2643182"/>
          </a:xfrm>
          <a:prstGeom prst="rect">
            <a:avLst/>
          </a:prstGeom>
        </p:spPr>
        <p:txBody>
          <a:bodyPr vert="horz" lIns="91440" tIns="45720" rIns="91440" bIns="45720" rtlCol="0" anchor="ctr">
            <a:noAutofit/>
          </a:bodyPr>
          <a:lstStyle/>
          <a:p>
            <a:pPr algn="just"/>
            <a:endParaRPr lang="es-ES" sz="1600" b="1" dirty="0" smtClean="0">
              <a:solidFill>
                <a:srgbClr val="FFFF00"/>
              </a:solidFill>
            </a:endParaRPr>
          </a:p>
          <a:p>
            <a:pPr algn="just"/>
            <a:endParaRPr lang="es-ES" sz="1600" b="1" dirty="0" smtClean="0">
              <a:solidFill>
                <a:srgbClr val="FFFF00"/>
              </a:solidFill>
            </a:endParaRPr>
          </a:p>
          <a:p>
            <a:pPr algn="just"/>
            <a:endParaRPr lang="es-ES" b="1" dirty="0" smtClean="0">
              <a:solidFill>
                <a:schemeClr val="bg1"/>
              </a:solidFill>
            </a:endParaRPr>
          </a:p>
          <a:p>
            <a:pPr algn="just"/>
            <a:r>
              <a:rPr lang="es-ES" b="1" dirty="0" smtClean="0">
                <a:solidFill>
                  <a:schemeClr val="bg1"/>
                </a:solidFill>
              </a:rPr>
              <a:t>El </a:t>
            </a:r>
            <a:r>
              <a:rPr lang="es-ES" b="1" dirty="0" smtClean="0">
                <a:solidFill>
                  <a:schemeClr val="bg1"/>
                </a:solidFill>
              </a:rPr>
              <a:t>Pleno del Ayuntamiento de La Laguna, en sesión ordinaria del 10 de diciembre de 2020, aprobó por unanimidad una declaración institucional por la que se ha comprometido a defender y promover las acciones necesarias para garantizar los derechos y libertades de las personas con discapacidad</a:t>
            </a:r>
            <a:r>
              <a:rPr lang="es-ES" dirty="0" smtClean="0">
                <a:solidFill>
                  <a:schemeClr val="bg1"/>
                </a:solidFill>
              </a:rPr>
              <a:t>; De </a:t>
            </a:r>
            <a:r>
              <a:rPr lang="es-ES" dirty="0" smtClean="0">
                <a:solidFill>
                  <a:schemeClr val="bg1"/>
                </a:solidFill>
              </a:rPr>
              <a:t>esta manera, la Corporación acuerda promover la accesibilidad universal, </a:t>
            </a:r>
            <a:r>
              <a:rPr lang="es-ES" dirty="0" smtClean="0">
                <a:solidFill>
                  <a:schemeClr val="bg1"/>
                </a:solidFill>
              </a:rPr>
              <a:t>incorporar </a:t>
            </a:r>
            <a:r>
              <a:rPr lang="es-ES" dirty="0" smtClean="0">
                <a:solidFill>
                  <a:schemeClr val="bg1"/>
                </a:solidFill>
              </a:rPr>
              <a:t>la lengua de signos en los actos públicos, incluir sistemas de comunicación alternativos y bucles magnéticos para las personas afectadas por sordera, facilitar la comunicación con las personas que poseen discapacidad intelectual o déficit de desarrollo a través de textos de fácil lectura y </a:t>
            </a:r>
            <a:r>
              <a:rPr lang="es-ES" dirty="0" err="1" smtClean="0">
                <a:solidFill>
                  <a:schemeClr val="bg1"/>
                </a:solidFill>
              </a:rPr>
              <a:t>señalética</a:t>
            </a:r>
            <a:r>
              <a:rPr lang="es-ES" dirty="0" smtClean="0">
                <a:solidFill>
                  <a:schemeClr val="bg1"/>
                </a:solidFill>
              </a:rPr>
              <a:t> inclusiva, favorecer que las personas con discapacidad visual puedan desplazarse y </a:t>
            </a:r>
            <a:r>
              <a:rPr lang="es-ES" dirty="0" smtClean="0">
                <a:solidFill>
                  <a:schemeClr val="bg1"/>
                </a:solidFill>
              </a:rPr>
              <a:t>utilizar, </a:t>
            </a:r>
            <a:r>
              <a:rPr lang="es-ES" dirty="0" smtClean="0">
                <a:solidFill>
                  <a:schemeClr val="bg1"/>
                </a:solidFill>
              </a:rPr>
              <a:t>así como impulsar campañas de </a:t>
            </a:r>
            <a:r>
              <a:rPr lang="es-ES" dirty="0" smtClean="0">
                <a:solidFill>
                  <a:schemeClr val="bg1"/>
                </a:solidFill>
              </a:rPr>
              <a:t>sensibilización </a:t>
            </a:r>
            <a:r>
              <a:rPr lang="es-ES" dirty="0" smtClean="0">
                <a:solidFill>
                  <a:schemeClr val="bg1"/>
                </a:solidFill>
              </a:rPr>
              <a:t>. </a:t>
            </a:r>
            <a:endParaRPr lang="es-ES" u="sng" dirty="0" smtClean="0">
              <a:solidFill>
                <a:schemeClr val="bg1"/>
              </a:solidFill>
            </a:endParaRPr>
          </a:p>
          <a:p>
            <a:pPr algn="just"/>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786710" y="285728"/>
            <a:ext cx="1142976" cy="1857388"/>
          </a:xfrm>
          <a:prstGeom prst="rect">
            <a:avLst/>
          </a:prstGeom>
        </p:spPr>
      </p:pic>
      <p:sp>
        <p:nvSpPr>
          <p:cNvPr id="9" name="1 Título"/>
          <p:cNvSpPr>
            <a:spLocks noGrp="1"/>
          </p:cNvSpPr>
          <p:nvPr>
            <p:ph type="title"/>
          </p:nvPr>
        </p:nvSpPr>
        <p:spPr>
          <a:xfrm>
            <a:off x="0" y="0"/>
            <a:ext cx="7858148" cy="1643050"/>
          </a:xfrm>
        </p:spPr>
        <p:txBody>
          <a:bodyPr>
            <a:normAutofit/>
          </a:bodyPr>
          <a:lstStyle/>
          <a:p>
            <a:r>
              <a:rPr lang="es-ES" sz="2800" b="1" dirty="0" smtClean="0">
                <a:solidFill>
                  <a:srgbClr val="002060"/>
                </a:solidFill>
              </a:rPr>
              <a:t>EL AYUNTAMIENTO DE LA LAGUNA HA APROBADO UN MANIFIESTO INSTITUCIONAL  </a:t>
            </a:r>
            <a:r>
              <a:rPr lang="es-ES" sz="2800" b="1" dirty="0" smtClean="0">
                <a:solidFill>
                  <a:srgbClr val="002060"/>
                </a:solidFill>
              </a:rPr>
              <a:t>PARA LA CALIDAD DE VIDA </a:t>
            </a:r>
            <a:r>
              <a:rPr lang="es-ES" sz="2800" b="1" dirty="0" smtClean="0">
                <a:solidFill>
                  <a:srgbClr val="002060"/>
                </a:solidFill>
              </a:rPr>
              <a:t>DE </a:t>
            </a:r>
            <a:r>
              <a:rPr lang="es-ES" sz="2800" b="1" dirty="0" smtClean="0">
                <a:solidFill>
                  <a:srgbClr val="002060"/>
                </a:solidFill>
              </a:rPr>
              <a:t>LAS PERSONAS CON DISCAPACIDAD </a:t>
            </a:r>
            <a:endParaRPr lang="es-ES" sz="2800" b="1" dirty="0">
              <a:solidFill>
                <a:srgbClr val="002060"/>
              </a:solidFill>
            </a:endParaRPr>
          </a:p>
        </p:txBody>
      </p:sp>
      <p:pic>
        <p:nvPicPr>
          <p:cNvPr id="10" name="9 Imagen" descr="manifesto chica baja resol .jpg"/>
          <p:cNvPicPr>
            <a:picLocks noChangeAspect="1"/>
          </p:cNvPicPr>
          <p:nvPr/>
        </p:nvPicPr>
        <p:blipFill>
          <a:blip r:embed="rId3" cstate="print"/>
          <a:stretch>
            <a:fillRect/>
          </a:stretch>
        </p:blipFill>
        <p:spPr>
          <a:xfrm>
            <a:off x="5536558" y="2285992"/>
            <a:ext cx="3607442" cy="1864435"/>
          </a:xfrm>
          <a:prstGeom prst="rect">
            <a:avLst/>
          </a:prstGeom>
        </p:spPr>
      </p:pic>
      <p:pic>
        <p:nvPicPr>
          <p:cNvPr id="12" name="11 Imagen" descr="manifiesto 3.jpg"/>
          <p:cNvPicPr>
            <a:picLocks noChangeAspect="1"/>
          </p:cNvPicPr>
          <p:nvPr/>
        </p:nvPicPr>
        <p:blipFill>
          <a:blip r:embed="rId4" cstate="print"/>
          <a:stretch>
            <a:fillRect/>
          </a:stretch>
        </p:blipFill>
        <p:spPr>
          <a:xfrm>
            <a:off x="214282" y="1571612"/>
            <a:ext cx="4929222" cy="2643783"/>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929198"/>
            <a:ext cx="9144000" cy="1928802"/>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929198"/>
            <a:ext cx="9144000" cy="2214554"/>
          </a:xfrm>
          <a:prstGeom prst="rect">
            <a:avLst/>
          </a:prstGeom>
        </p:spPr>
        <p:txBody>
          <a:bodyPr vert="horz" lIns="91440" tIns="45720" rIns="91440" bIns="45720" rtlCol="0" anchor="ctr">
            <a:noAutofit/>
          </a:bodyPr>
          <a:lstStyle/>
          <a:p>
            <a:pPr algn="just"/>
            <a:endParaRPr lang="es-ES" sz="1600" b="1" dirty="0" smtClean="0">
              <a:solidFill>
                <a:schemeClr val="bg1"/>
              </a:solidFill>
              <a:latin typeface="Arial" pitchFamily="34" charset="0"/>
              <a:cs typeface="Arial" pitchFamily="34" charset="0"/>
            </a:endParaRPr>
          </a:p>
          <a:p>
            <a:pPr algn="just"/>
            <a:r>
              <a:rPr lang="es-ES" sz="1600" b="1" dirty="0" smtClean="0">
                <a:solidFill>
                  <a:schemeClr val="bg1"/>
                </a:solidFill>
                <a:latin typeface="Arial" pitchFamily="34" charset="0"/>
                <a:cs typeface="Arial" pitchFamily="34" charset="0"/>
              </a:rPr>
              <a:t>La </a:t>
            </a:r>
            <a:r>
              <a:rPr lang="es-ES" sz="1600" b="1" dirty="0" smtClean="0">
                <a:solidFill>
                  <a:schemeClr val="bg1"/>
                </a:solidFill>
                <a:latin typeface="Arial" pitchFamily="34" charset="0"/>
                <a:cs typeface="Arial" pitchFamily="34" charset="0"/>
              </a:rPr>
              <a:t>comisión plenaria de Bienestar Social y Calidad de Vida ha aprobado el Reglamento Municipal del Consejo para la Discapacidad y Promoción de la Autonomía </a:t>
            </a:r>
            <a:r>
              <a:rPr lang="es-ES" sz="1600" b="1" dirty="0" smtClean="0">
                <a:solidFill>
                  <a:schemeClr val="bg1"/>
                </a:solidFill>
                <a:latin typeface="Arial" pitchFamily="34" charset="0"/>
                <a:cs typeface="Arial" pitchFamily="34" charset="0"/>
              </a:rPr>
              <a:t>Personal.</a:t>
            </a:r>
            <a:r>
              <a:rPr lang="es-ES" sz="1600" b="1" dirty="0" smtClean="0">
                <a:solidFill>
                  <a:schemeClr val="bg1"/>
                </a:solidFill>
                <a:latin typeface="Arial" pitchFamily="34" charset="0"/>
                <a:cs typeface="Arial" pitchFamily="34" charset="0"/>
              </a:rPr>
              <a:t> E</a:t>
            </a:r>
            <a:r>
              <a:rPr lang="es-ES" sz="1600" b="1" dirty="0" smtClean="0">
                <a:solidFill>
                  <a:schemeClr val="bg1"/>
                </a:solidFill>
                <a:latin typeface="Arial" pitchFamily="34" charset="0"/>
                <a:cs typeface="Arial" pitchFamily="34" charset="0"/>
              </a:rPr>
              <a:t>s </a:t>
            </a:r>
            <a:r>
              <a:rPr lang="es-ES" sz="1600" b="1" dirty="0" smtClean="0">
                <a:solidFill>
                  <a:schemeClr val="bg1"/>
                </a:solidFill>
                <a:latin typeface="Arial" pitchFamily="34" charset="0"/>
                <a:cs typeface="Arial" pitchFamily="34" charset="0"/>
              </a:rPr>
              <a:t>un órgano sectorial, consultivo y permanente de participación que se encarga de la atención de personas con discapacidad y sus familias, a través de las organizaciones que las representan, haciéndoles así partícipes y protagonistas de la elaboración, ejecución, seguimiento y evaluación de las políticas municipales de este sector. </a:t>
            </a:r>
            <a:endParaRPr lang="es-ES" sz="1600" b="1" u="sng" dirty="0" smtClean="0">
              <a:solidFill>
                <a:schemeClr val="bg1"/>
              </a:solidFill>
              <a:latin typeface="Arial" pitchFamily="34" charset="0"/>
              <a:cs typeface="Arial" pitchFamily="34" charset="0"/>
            </a:endParaRP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879460" y="1000108"/>
            <a:ext cx="1264540" cy="2626689"/>
          </a:xfrm>
          <a:prstGeom prst="rect">
            <a:avLst/>
          </a:prstGeom>
        </p:spPr>
      </p:pic>
      <p:sp>
        <p:nvSpPr>
          <p:cNvPr id="9" name="1 Título"/>
          <p:cNvSpPr>
            <a:spLocks noGrp="1"/>
          </p:cNvSpPr>
          <p:nvPr>
            <p:ph type="title"/>
          </p:nvPr>
        </p:nvSpPr>
        <p:spPr>
          <a:xfrm>
            <a:off x="0" y="285728"/>
            <a:ext cx="7858148" cy="1428760"/>
          </a:xfrm>
        </p:spPr>
        <p:txBody>
          <a:bodyPr>
            <a:normAutofit fontScale="90000"/>
          </a:bodyPr>
          <a:lstStyle/>
          <a:p>
            <a:r>
              <a:rPr lang="es-ES" sz="3600" b="1" dirty="0" smtClean="0">
                <a:solidFill>
                  <a:srgbClr val="7030A0"/>
                </a:solidFill>
              </a:rPr>
              <a:t>LA LAGUNA HA APROBADO EL </a:t>
            </a:r>
            <a:r>
              <a:rPr lang="es-ES" sz="3600" b="1" dirty="0" smtClean="0">
                <a:solidFill>
                  <a:srgbClr val="7030A0"/>
                </a:solidFill>
              </a:rPr>
              <a:t>REGLAMENTO </a:t>
            </a:r>
            <a:r>
              <a:rPr lang="es-ES" sz="3600" b="1" dirty="0" smtClean="0">
                <a:solidFill>
                  <a:srgbClr val="7030A0"/>
                </a:solidFill>
              </a:rPr>
              <a:t>MUNICIPAL DEL </a:t>
            </a:r>
            <a:r>
              <a:rPr lang="es-ES" sz="3600" b="1" dirty="0" smtClean="0">
                <a:solidFill>
                  <a:srgbClr val="7030A0"/>
                </a:solidFill>
              </a:rPr>
              <a:t>CONSEJO PARA LA </a:t>
            </a:r>
            <a:r>
              <a:rPr lang="es-ES" sz="3600" b="1" dirty="0" smtClean="0">
                <a:solidFill>
                  <a:srgbClr val="7030A0"/>
                </a:solidFill>
              </a:rPr>
              <a:t>DISCAPACIDAD </a:t>
            </a:r>
            <a:endParaRPr lang="es-ES" sz="3600" b="1" dirty="0">
              <a:solidFill>
                <a:srgbClr val="7030A0"/>
              </a:solidFill>
            </a:endParaRPr>
          </a:p>
        </p:txBody>
      </p:sp>
      <p:pic>
        <p:nvPicPr>
          <p:cNvPr id="8" name="7 Imagen" descr="Presentacion_Guia_entidades_discapacidad8.jpg"/>
          <p:cNvPicPr>
            <a:picLocks noChangeAspect="1"/>
          </p:cNvPicPr>
          <p:nvPr/>
        </p:nvPicPr>
        <p:blipFill>
          <a:blip r:embed="rId3"/>
          <a:stretch>
            <a:fillRect/>
          </a:stretch>
        </p:blipFill>
        <p:spPr>
          <a:xfrm>
            <a:off x="142844" y="1785926"/>
            <a:ext cx="3719352" cy="2571768"/>
          </a:xfrm>
          <a:prstGeom prst="rect">
            <a:avLst/>
          </a:prstGeom>
        </p:spPr>
      </p:pic>
      <p:pic>
        <p:nvPicPr>
          <p:cNvPr id="12" name="11 Imagen" descr="el Pleno de La Laguna.jpg"/>
          <p:cNvPicPr>
            <a:picLocks noChangeAspect="1"/>
          </p:cNvPicPr>
          <p:nvPr/>
        </p:nvPicPr>
        <p:blipFill>
          <a:blip r:embed="rId4"/>
          <a:stretch>
            <a:fillRect/>
          </a:stretch>
        </p:blipFill>
        <p:spPr>
          <a:xfrm>
            <a:off x="4000496" y="1785926"/>
            <a:ext cx="3786214" cy="2524143"/>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643446"/>
            <a:ext cx="9144000" cy="2214554"/>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429132"/>
            <a:ext cx="9144000" cy="2428868"/>
          </a:xfrm>
          <a:prstGeom prst="rect">
            <a:avLst/>
          </a:prstGeom>
        </p:spPr>
        <p:txBody>
          <a:bodyPr vert="horz" lIns="91440" tIns="45720" rIns="91440" bIns="45720" rtlCol="0" anchor="ctr">
            <a:noAutofit/>
          </a:bodyPr>
          <a:lstStyle/>
          <a:p>
            <a:endParaRPr lang="es-ES" sz="1600" b="1" dirty="0" smtClean="0">
              <a:solidFill>
                <a:srgbClr val="FFFF00"/>
              </a:solidFill>
              <a:latin typeface="Arial" pitchFamily="34" charset="0"/>
              <a:cs typeface="Arial" pitchFamily="34" charset="0"/>
            </a:endParaRPr>
          </a:p>
          <a:p>
            <a:endParaRPr lang="es-ES" sz="1600" b="1" dirty="0" smtClean="0">
              <a:solidFill>
                <a:srgbClr val="FFFF00"/>
              </a:solidFill>
              <a:latin typeface="Arial" pitchFamily="34" charset="0"/>
              <a:cs typeface="Arial" pitchFamily="34" charset="0"/>
            </a:endParaRPr>
          </a:p>
          <a:p>
            <a:endParaRPr lang="es-ES" sz="1600" b="1" dirty="0" smtClean="0">
              <a:solidFill>
                <a:srgbClr val="FFFF00"/>
              </a:solidFill>
              <a:latin typeface="Arial" pitchFamily="34" charset="0"/>
              <a:cs typeface="Arial" pitchFamily="34" charset="0"/>
            </a:endParaRPr>
          </a:p>
          <a:p>
            <a:r>
              <a:rPr lang="es-ES" sz="1600" b="1" dirty="0" smtClean="0">
                <a:solidFill>
                  <a:schemeClr val="bg1"/>
                </a:solidFill>
                <a:latin typeface="Arial" pitchFamily="34" charset="0"/>
                <a:cs typeface="Arial" pitchFamily="34" charset="0"/>
              </a:rPr>
              <a:t>La comisión plenaria de Bienestar Social y Calidad de Vida ha aprobado  la figura del Defensor o Defensora de las Personas con Discapacidad. </a:t>
            </a:r>
            <a:r>
              <a:rPr lang="es-ES" b="1" dirty="0" smtClean="0">
                <a:solidFill>
                  <a:schemeClr val="bg1"/>
                </a:solidFill>
                <a:latin typeface="Arial" pitchFamily="34" charset="0"/>
                <a:cs typeface="Arial" pitchFamily="34" charset="0"/>
              </a:rPr>
              <a:t>La </a:t>
            </a:r>
            <a:r>
              <a:rPr lang="es-ES" b="1" dirty="0" smtClean="0">
                <a:solidFill>
                  <a:schemeClr val="bg1"/>
                </a:solidFill>
                <a:latin typeface="Arial" pitchFamily="34" charset="0"/>
                <a:cs typeface="Arial" pitchFamily="34" charset="0"/>
              </a:rPr>
              <a:t>creación de  esta  figura, completamente novedosa en Canarias, ayudará a promover la eliminación de barreras físicas y sociales que obstaculicen el pleno desarrollo de las personas con </a:t>
            </a:r>
            <a:r>
              <a:rPr lang="es-ES" b="1" dirty="0" smtClean="0">
                <a:solidFill>
                  <a:schemeClr val="bg1"/>
                </a:solidFill>
                <a:latin typeface="Arial" pitchFamily="34" charset="0"/>
                <a:cs typeface="Arial" pitchFamily="34" charset="0"/>
              </a:rPr>
              <a:t>discapacidad. </a:t>
            </a:r>
            <a:r>
              <a:rPr lang="es-ES" b="1" dirty="0" smtClean="0">
                <a:solidFill>
                  <a:schemeClr val="bg1"/>
                </a:solidFill>
                <a:latin typeface="Arial" pitchFamily="34" charset="0"/>
                <a:cs typeface="Arial" pitchFamily="34" charset="0"/>
              </a:rPr>
              <a:t>El Defensor contará con el apoyo del Consejo y el área de Bienestar Social, así como con los recursos suficientes para desarrollar su cargo, y trabajará en cooperación con el Diputado del Común y el Defensor del Pueblo para todas las cuestiones de interés común. </a:t>
            </a: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8009076" y="428604"/>
            <a:ext cx="1134924" cy="2357454"/>
          </a:xfrm>
          <a:prstGeom prst="rect">
            <a:avLst/>
          </a:prstGeom>
        </p:spPr>
      </p:pic>
      <p:sp>
        <p:nvSpPr>
          <p:cNvPr id="8" name="1 Título"/>
          <p:cNvSpPr>
            <a:spLocks noGrp="1"/>
          </p:cNvSpPr>
          <p:nvPr>
            <p:ph type="title"/>
          </p:nvPr>
        </p:nvSpPr>
        <p:spPr>
          <a:xfrm>
            <a:off x="0" y="214290"/>
            <a:ext cx="7858148" cy="1428760"/>
          </a:xfrm>
        </p:spPr>
        <p:txBody>
          <a:bodyPr>
            <a:normAutofit fontScale="90000"/>
          </a:bodyPr>
          <a:lstStyle/>
          <a:p>
            <a:r>
              <a:rPr lang="es-ES" sz="3600" b="1" dirty="0" smtClean="0">
                <a:solidFill>
                  <a:srgbClr val="7030A0"/>
                </a:solidFill>
              </a:rPr>
              <a:t>LA COMISIÓN PLENARIA HA APROBADO LA FIGURA DEL DEFENSOR DE LAS PERSONAS CON DISCAPACIDAD</a:t>
            </a:r>
            <a:endParaRPr lang="es-ES" sz="3600" b="1" dirty="0">
              <a:solidFill>
                <a:srgbClr val="7030A0"/>
              </a:solidFill>
            </a:endParaRPr>
          </a:p>
        </p:txBody>
      </p:sp>
      <p:pic>
        <p:nvPicPr>
          <p:cNvPr id="10" name="9 Imagen" descr="Maqueta-Tiflologica-en-la-Casa-de-los-Capitanes.jpg"/>
          <p:cNvPicPr>
            <a:picLocks noChangeAspect="1"/>
          </p:cNvPicPr>
          <p:nvPr/>
        </p:nvPicPr>
        <p:blipFill>
          <a:blip r:embed="rId3" cstate="print"/>
          <a:stretch>
            <a:fillRect/>
          </a:stretch>
        </p:blipFill>
        <p:spPr>
          <a:xfrm>
            <a:off x="142844" y="1857364"/>
            <a:ext cx="3643338" cy="2428892"/>
          </a:xfrm>
          <a:prstGeom prst="rect">
            <a:avLst/>
          </a:prstGeom>
        </p:spPr>
      </p:pic>
      <p:pic>
        <p:nvPicPr>
          <p:cNvPr id="12" name="11 Imagen" descr="lalaguna_diputado_comun_2021.jpg"/>
          <p:cNvPicPr>
            <a:picLocks noChangeAspect="1"/>
          </p:cNvPicPr>
          <p:nvPr/>
        </p:nvPicPr>
        <p:blipFill>
          <a:blip r:embed="rId4"/>
          <a:stretch>
            <a:fillRect/>
          </a:stretch>
        </p:blipFill>
        <p:spPr>
          <a:xfrm>
            <a:off x="3857619" y="1857364"/>
            <a:ext cx="3872119" cy="2357454"/>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643446"/>
            <a:ext cx="9144000" cy="2214554"/>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643446"/>
            <a:ext cx="9144000" cy="2214554"/>
          </a:xfrm>
          <a:prstGeom prst="rect">
            <a:avLst/>
          </a:prstGeom>
        </p:spPr>
        <p:txBody>
          <a:bodyPr vert="horz" lIns="91440" tIns="45720" rIns="91440" bIns="45720" rtlCol="0" anchor="ctr">
            <a:noAutofit/>
          </a:bodyPr>
          <a:lstStyle/>
          <a:p>
            <a:endParaRPr lang="es-ES" b="1" dirty="0" smtClean="0">
              <a:solidFill>
                <a:schemeClr val="bg1"/>
              </a:solidFill>
            </a:endParaRPr>
          </a:p>
          <a:p>
            <a:r>
              <a:rPr lang="es-ES" b="1" dirty="0" smtClean="0">
                <a:solidFill>
                  <a:schemeClr val="bg1"/>
                </a:solidFill>
              </a:rPr>
              <a:t>La </a:t>
            </a:r>
            <a:r>
              <a:rPr lang="es-ES" b="1" dirty="0" smtClean="0">
                <a:solidFill>
                  <a:schemeClr val="bg1"/>
                </a:solidFill>
              </a:rPr>
              <a:t>Laguna </a:t>
            </a:r>
            <a:r>
              <a:rPr lang="es-ES" b="1" dirty="0" smtClean="0">
                <a:solidFill>
                  <a:schemeClr val="bg1"/>
                </a:solidFill>
              </a:rPr>
              <a:t>cuenta </a:t>
            </a:r>
            <a:r>
              <a:rPr lang="es-ES" b="1" dirty="0" smtClean="0">
                <a:solidFill>
                  <a:schemeClr val="bg1"/>
                </a:solidFill>
              </a:rPr>
              <a:t>con un presupuesto de 168 millones de </a:t>
            </a:r>
            <a:r>
              <a:rPr lang="es-ES" b="1" dirty="0" smtClean="0">
                <a:solidFill>
                  <a:schemeClr val="bg1"/>
                </a:solidFill>
              </a:rPr>
              <a:t>euros para la </a:t>
            </a:r>
            <a:r>
              <a:rPr lang="es-ES" b="1" dirty="0" smtClean="0">
                <a:solidFill>
                  <a:schemeClr val="bg1"/>
                </a:solidFill>
              </a:rPr>
              <a:t>lucha contra los efectos de la crisis sanitaria con un presupuesto consolidado que prima las políticas sociales. </a:t>
            </a:r>
          </a:p>
          <a:p>
            <a:r>
              <a:rPr lang="es-ES" b="1" dirty="0" smtClean="0">
                <a:solidFill>
                  <a:schemeClr val="bg1"/>
                </a:solidFill>
              </a:rPr>
              <a:t>Con </a:t>
            </a:r>
            <a:r>
              <a:rPr lang="es-ES" b="1" dirty="0" smtClean="0">
                <a:solidFill>
                  <a:schemeClr val="bg1"/>
                </a:solidFill>
              </a:rPr>
              <a:t>un total de 168.517.905 euros, el compromiso y objetivo del gobierno municipal es la atención a los ciudadanos de La Laguna mediante el impulso del departamento de Bienestar Social y la dinamización económica</a:t>
            </a:r>
            <a:r>
              <a:rPr lang="es-ES" b="1" dirty="0" smtClean="0">
                <a:solidFill>
                  <a:schemeClr val="bg1"/>
                </a:solidFill>
              </a:rPr>
              <a:t>. Los beneficiarios son  la </a:t>
            </a:r>
            <a:r>
              <a:rPr lang="es-ES" b="1" dirty="0" smtClean="0">
                <a:solidFill>
                  <a:schemeClr val="bg1"/>
                </a:solidFill>
              </a:rPr>
              <a:t>población de La Laguna que se encuentra en situación de mayor vulnerabilidad (personas mayores, personas con discapacidad, niños, personas que viven solas, familias, etc.).</a:t>
            </a: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572396" y="285728"/>
            <a:ext cx="1238100" cy="2571769"/>
          </a:xfrm>
          <a:prstGeom prst="rect">
            <a:avLst/>
          </a:prstGeom>
        </p:spPr>
      </p:pic>
      <p:sp>
        <p:nvSpPr>
          <p:cNvPr id="5" name="1 Título"/>
          <p:cNvSpPr>
            <a:spLocks noGrp="1"/>
          </p:cNvSpPr>
          <p:nvPr>
            <p:ph type="title"/>
          </p:nvPr>
        </p:nvSpPr>
        <p:spPr>
          <a:xfrm>
            <a:off x="0" y="0"/>
            <a:ext cx="7858148" cy="1428760"/>
          </a:xfrm>
        </p:spPr>
        <p:txBody>
          <a:bodyPr>
            <a:normAutofit fontScale="90000"/>
          </a:bodyPr>
          <a:lstStyle/>
          <a:p>
            <a:r>
              <a:rPr lang="es-ES" sz="3600" b="1" dirty="0" smtClean="0">
                <a:solidFill>
                  <a:srgbClr val="7030A0"/>
                </a:solidFill>
              </a:rPr>
              <a:t>EL AYUNTAMIENTO DE LA LAGUNA CUENTA  EN 2021 CON 168 MILLONES DE EUROS </a:t>
            </a:r>
            <a:endParaRPr lang="es-ES" sz="3600" b="1" dirty="0">
              <a:solidFill>
                <a:srgbClr val="7030A0"/>
              </a:solidFill>
            </a:endParaRPr>
          </a:p>
        </p:txBody>
      </p:sp>
      <p:pic>
        <p:nvPicPr>
          <p:cNvPr id="8" name="7 Imagen" descr="PROYECTOS SOCIALES 3.jpg"/>
          <p:cNvPicPr>
            <a:picLocks noChangeAspect="1"/>
          </p:cNvPicPr>
          <p:nvPr/>
        </p:nvPicPr>
        <p:blipFill>
          <a:blip r:embed="rId3"/>
          <a:stretch>
            <a:fillRect/>
          </a:stretch>
        </p:blipFill>
        <p:spPr>
          <a:xfrm>
            <a:off x="1857356" y="1357298"/>
            <a:ext cx="4879501" cy="3259506"/>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786322"/>
            <a:ext cx="9144000" cy="207167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500570"/>
            <a:ext cx="9144000" cy="2357430"/>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sz="1600" b="1" dirty="0" smtClean="0">
              <a:solidFill>
                <a:srgbClr val="FFFF00"/>
              </a:solidFill>
            </a:endParaRPr>
          </a:p>
          <a:p>
            <a:endParaRPr lang="es-ES" sz="1600" b="1" dirty="0" smtClean="0">
              <a:solidFill>
                <a:schemeClr val="bg1"/>
              </a:solidFill>
            </a:endParaRPr>
          </a:p>
          <a:p>
            <a:r>
              <a:rPr lang="es-ES" b="1" dirty="0" smtClean="0">
                <a:solidFill>
                  <a:schemeClr val="bg1"/>
                </a:solidFill>
              </a:rPr>
              <a:t> </a:t>
            </a:r>
            <a:endParaRPr lang="es-ES" b="1" dirty="0" smtClean="0">
              <a:solidFill>
                <a:schemeClr val="bg1"/>
              </a:solidFill>
            </a:endParaRPr>
          </a:p>
          <a:p>
            <a:r>
              <a:rPr lang="es-ES" b="1" dirty="0" smtClean="0">
                <a:solidFill>
                  <a:schemeClr val="bg1"/>
                </a:solidFill>
              </a:rPr>
              <a:t>El </a:t>
            </a:r>
            <a:r>
              <a:rPr lang="es-ES" b="1" dirty="0" smtClean="0">
                <a:solidFill>
                  <a:schemeClr val="bg1"/>
                </a:solidFill>
              </a:rPr>
              <a:t>Ayuntamiento de La Laguna ha recibido más de dos millones de euros de la Consejería de Derechos Sociales del Gobierno de Canarias destinados a programas sociales municipales para el ejercicio de 2021, un 31,8% más que en 2020, ascendiendo a un total de 2.023.123 euros de la Consejería de Derechos Sociales del Gobierno de Canarias destinados a los programas municipales de carácter social, lo que supone un incremento de 643.813 euros (31,8%) respecto a la aportación que el municipio recibió para el ejercicio de 2020. </a:t>
            </a:r>
          </a:p>
          <a:p>
            <a:endParaRPr lang="es-ES" sz="1600" dirty="0" smtClean="0">
              <a:solidFill>
                <a:schemeClr val="bg1"/>
              </a:solidFill>
            </a:endParaRP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768334" y="571480"/>
            <a:ext cx="1375666" cy="2857520"/>
          </a:xfrm>
          <a:prstGeom prst="rect">
            <a:avLst/>
          </a:prstGeom>
        </p:spPr>
      </p:pic>
      <p:sp>
        <p:nvSpPr>
          <p:cNvPr id="9" name="1 Título"/>
          <p:cNvSpPr>
            <a:spLocks noGrp="1"/>
          </p:cNvSpPr>
          <p:nvPr>
            <p:ph type="title"/>
          </p:nvPr>
        </p:nvSpPr>
        <p:spPr>
          <a:xfrm>
            <a:off x="0" y="214290"/>
            <a:ext cx="8072462" cy="1428760"/>
          </a:xfrm>
        </p:spPr>
        <p:txBody>
          <a:bodyPr>
            <a:normAutofit fontScale="90000"/>
          </a:bodyPr>
          <a:lstStyle/>
          <a:p>
            <a:r>
              <a:rPr lang="es-ES" sz="3600" b="1" dirty="0" smtClean="0">
                <a:solidFill>
                  <a:srgbClr val="7030A0"/>
                </a:solidFill>
              </a:rPr>
              <a:t>EL  AYUNTAMIENTO DE </a:t>
            </a:r>
            <a:br>
              <a:rPr lang="es-ES" sz="3600" b="1" dirty="0" smtClean="0">
                <a:solidFill>
                  <a:srgbClr val="7030A0"/>
                </a:solidFill>
              </a:rPr>
            </a:br>
            <a:r>
              <a:rPr lang="es-ES" sz="3600" b="1" dirty="0" smtClean="0">
                <a:solidFill>
                  <a:srgbClr val="7030A0"/>
                </a:solidFill>
              </a:rPr>
              <a:t>LA LAGUNA HA RECIBIDO MÁS DE 2 MILLONES DE EUROS DEL GOBIERNO CANARIO </a:t>
            </a:r>
            <a:endParaRPr lang="es-ES" sz="3600" b="1" dirty="0">
              <a:solidFill>
                <a:srgbClr val="7030A0"/>
              </a:solidFill>
            </a:endParaRPr>
          </a:p>
        </p:txBody>
      </p:sp>
      <p:pic>
        <p:nvPicPr>
          <p:cNvPr id="8" name="7 Imagen" descr="cuidadoras.jpg"/>
          <p:cNvPicPr>
            <a:picLocks noChangeAspect="1"/>
          </p:cNvPicPr>
          <p:nvPr/>
        </p:nvPicPr>
        <p:blipFill>
          <a:blip r:embed="rId3" cstate="print"/>
          <a:stretch>
            <a:fillRect/>
          </a:stretch>
        </p:blipFill>
        <p:spPr>
          <a:xfrm>
            <a:off x="1571604" y="1714488"/>
            <a:ext cx="5357818" cy="301377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429132"/>
            <a:ext cx="9144000" cy="242886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643422"/>
            <a:ext cx="9144000" cy="2214578"/>
          </a:xfrm>
          <a:prstGeom prst="rect">
            <a:avLst/>
          </a:prstGeom>
        </p:spPr>
        <p:txBody>
          <a:bodyPr vert="horz" lIns="91440" tIns="45720" rIns="91440" bIns="45720" rtlCol="0" anchor="ctr">
            <a:noAutofit/>
          </a:bodyPr>
          <a:lstStyle/>
          <a:p>
            <a:endParaRPr lang="es-ES" b="1" dirty="0" smtClean="0">
              <a:solidFill>
                <a:schemeClr val="bg1"/>
              </a:solidFill>
            </a:endParaRPr>
          </a:p>
          <a:p>
            <a:r>
              <a:rPr lang="es-ES" b="1" dirty="0" smtClean="0">
                <a:solidFill>
                  <a:schemeClr val="bg1"/>
                </a:solidFill>
              </a:rPr>
              <a:t>El </a:t>
            </a:r>
            <a:r>
              <a:rPr lang="es-ES" b="1" dirty="0" smtClean="0">
                <a:solidFill>
                  <a:schemeClr val="bg1"/>
                </a:solidFill>
              </a:rPr>
              <a:t>área de Bienestar Social del Ayuntamiento de La Laguna presentó en enero de 2021 el documento inicial de las subvenciones nominativas para el ejercicio de 2021, las cuales representan una inversión superior a1,5 millones de euros, de forma que se ha producido un incremento del 12,6% respecto al año anterior. </a:t>
            </a:r>
          </a:p>
          <a:p>
            <a:r>
              <a:rPr lang="es-ES" b="1" dirty="0" smtClean="0">
                <a:solidFill>
                  <a:schemeClr val="bg1"/>
                </a:solidFill>
              </a:rPr>
              <a:t>Esta partida ha sido destinada </a:t>
            </a:r>
            <a:r>
              <a:rPr lang="es-ES" b="1" dirty="0" smtClean="0">
                <a:solidFill>
                  <a:schemeClr val="bg1"/>
                </a:solidFill>
              </a:rPr>
              <a:t>a los </a:t>
            </a:r>
            <a:r>
              <a:rPr lang="es-ES" b="1" dirty="0" smtClean="0">
                <a:solidFill>
                  <a:schemeClr val="bg1"/>
                </a:solidFill>
              </a:rPr>
              <a:t>programas </a:t>
            </a:r>
            <a:r>
              <a:rPr lang="es-ES" b="1" dirty="0" smtClean="0">
                <a:solidFill>
                  <a:schemeClr val="bg1"/>
                </a:solidFill>
              </a:rPr>
              <a:t>que desarrollan las ONG </a:t>
            </a:r>
            <a:r>
              <a:rPr lang="es-ES" b="1" dirty="0" smtClean="0">
                <a:solidFill>
                  <a:schemeClr val="bg1"/>
                </a:solidFill>
              </a:rPr>
              <a:t>así </a:t>
            </a:r>
            <a:r>
              <a:rPr lang="es-ES" b="1" dirty="0" smtClean="0">
                <a:solidFill>
                  <a:schemeClr val="bg1"/>
                </a:solidFill>
              </a:rPr>
              <a:t>como de los setenta proyectos asistenciales que benefician directamente a </a:t>
            </a:r>
            <a:r>
              <a:rPr lang="es-ES" b="1" dirty="0" smtClean="0">
                <a:solidFill>
                  <a:schemeClr val="bg1"/>
                </a:solidFill>
              </a:rPr>
              <a:t>los residentes de La Laguna, los </a:t>
            </a:r>
            <a:r>
              <a:rPr lang="es-ES" b="1" dirty="0" smtClean="0">
                <a:solidFill>
                  <a:schemeClr val="bg1"/>
                </a:solidFill>
              </a:rPr>
              <a:t>cuales se enfocan a las personas con discapacidad, adultos mayores, menores de edad, </a:t>
            </a:r>
            <a:r>
              <a:rPr lang="es-ES" b="1" dirty="0" smtClean="0">
                <a:solidFill>
                  <a:schemeClr val="bg1"/>
                </a:solidFill>
              </a:rPr>
              <a:t> y otras situaciones de vulnerabilidad. </a:t>
            </a:r>
            <a:endParaRPr lang="es-ES" b="1" dirty="0" smtClean="0">
              <a:solidFill>
                <a:schemeClr val="bg1"/>
              </a:solidFill>
            </a:endParaRPr>
          </a:p>
          <a:p>
            <a:pPr algn="just"/>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643834" y="285728"/>
            <a:ext cx="1238100" cy="2571769"/>
          </a:xfrm>
          <a:prstGeom prst="rect">
            <a:avLst/>
          </a:prstGeom>
        </p:spPr>
      </p:pic>
      <p:sp>
        <p:nvSpPr>
          <p:cNvPr id="5" name="1 Título"/>
          <p:cNvSpPr>
            <a:spLocks noGrp="1"/>
          </p:cNvSpPr>
          <p:nvPr>
            <p:ph type="title"/>
          </p:nvPr>
        </p:nvSpPr>
        <p:spPr>
          <a:xfrm>
            <a:off x="0" y="0"/>
            <a:ext cx="7858148" cy="1428760"/>
          </a:xfrm>
        </p:spPr>
        <p:txBody>
          <a:bodyPr>
            <a:normAutofit fontScale="90000"/>
          </a:bodyPr>
          <a:lstStyle/>
          <a:p>
            <a:r>
              <a:rPr lang="es-ES" sz="3600" b="1" dirty="0" smtClean="0">
                <a:solidFill>
                  <a:srgbClr val="7030A0"/>
                </a:solidFill>
              </a:rPr>
              <a:t>EL AYUNTAMIENTO DE LA LAGUNA HA CONCEDIDO 1.5 MILLONES DE EUROS A PROYECTOS SOCIALES  Y ASISTENCIALES</a:t>
            </a:r>
            <a:endParaRPr lang="es-ES" sz="3600" b="1" dirty="0">
              <a:solidFill>
                <a:srgbClr val="7030A0"/>
              </a:solidFill>
            </a:endParaRPr>
          </a:p>
        </p:txBody>
      </p:sp>
      <p:pic>
        <p:nvPicPr>
          <p:cNvPr id="9" name="8 Imagen" descr="VOLUNTARIO.jpg"/>
          <p:cNvPicPr>
            <a:picLocks noChangeAspect="1"/>
          </p:cNvPicPr>
          <p:nvPr/>
        </p:nvPicPr>
        <p:blipFill>
          <a:blip r:embed="rId3"/>
          <a:stretch>
            <a:fillRect/>
          </a:stretch>
        </p:blipFill>
        <p:spPr>
          <a:xfrm>
            <a:off x="0" y="1643050"/>
            <a:ext cx="4190997" cy="2500330"/>
          </a:xfrm>
          <a:prstGeom prst="rect">
            <a:avLst/>
          </a:prstGeom>
        </p:spPr>
      </p:pic>
      <p:pic>
        <p:nvPicPr>
          <p:cNvPr id="10" name="9 Imagen" descr="VOLUN.jpg"/>
          <p:cNvPicPr>
            <a:picLocks noChangeAspect="1"/>
          </p:cNvPicPr>
          <p:nvPr/>
        </p:nvPicPr>
        <p:blipFill>
          <a:blip r:embed="rId4" cstate="print"/>
          <a:stretch>
            <a:fillRect/>
          </a:stretch>
        </p:blipFill>
        <p:spPr>
          <a:xfrm>
            <a:off x="4357686" y="1643050"/>
            <a:ext cx="3333741" cy="250030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10\Desktop\violeta 12 julio\canvas todos\CASA DE LOS CAPITANES GENERALES ALVARADO DE BRACAMONOTE.jpg"/>
          <p:cNvPicPr>
            <a:picLocks noChangeAspect="1" noChangeArrowheads="1"/>
          </p:cNvPicPr>
          <p:nvPr/>
        </p:nvPicPr>
        <p:blipFill>
          <a:blip r:embed="rId2"/>
          <a:srcRect/>
          <a:stretch>
            <a:fillRect/>
          </a:stretch>
        </p:blipFill>
        <p:spPr bwMode="auto">
          <a:xfrm>
            <a:off x="642910" y="714356"/>
            <a:ext cx="6715172" cy="5629314"/>
          </a:xfrm>
          <a:prstGeom prst="rect">
            <a:avLst/>
          </a:prstGeom>
          <a:noFill/>
        </p:spPr>
      </p:pic>
      <p:pic>
        <p:nvPicPr>
          <p:cNvPr id="5" name="4 Marcador de contenido" descr="Logotipo La Laguna Inclusiva.png"/>
          <p:cNvPicPr>
            <a:picLocks noGrp="1" noChangeAspect="1"/>
          </p:cNvPicPr>
          <p:nvPr>
            <p:ph idx="1"/>
          </p:nvPr>
        </p:nvPicPr>
        <p:blipFill>
          <a:blip r:embed="rId3" cstate="print"/>
          <a:stretch>
            <a:fillRect/>
          </a:stretch>
        </p:blipFill>
        <p:spPr>
          <a:xfrm>
            <a:off x="7631011" y="714356"/>
            <a:ext cx="1512989" cy="2928934"/>
          </a:xfrm>
          <a:prstGeom prst="rect">
            <a:avLst/>
          </a:prstGeom>
        </p:spPr>
      </p:pic>
      <p:sp>
        <p:nvSpPr>
          <p:cNvPr id="4" name="1 Título"/>
          <p:cNvSpPr txBox="1">
            <a:spLocks/>
          </p:cNvSpPr>
          <p:nvPr/>
        </p:nvSpPr>
        <p:spPr>
          <a:xfrm>
            <a:off x="0" y="0"/>
            <a:ext cx="850109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CASA ALVARADO DE BRACAMONTE O CASA DE LOS CAPITANES</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
        <p:nvSpPr>
          <p:cNvPr id="6" name="5 Llamada rectangular"/>
          <p:cNvSpPr/>
          <p:nvPr/>
        </p:nvSpPr>
        <p:spPr>
          <a:xfrm>
            <a:off x="214282" y="4857736"/>
            <a:ext cx="8072494" cy="2000264"/>
          </a:xfrm>
          <a:prstGeom prst="wedgeRectCallout">
            <a:avLst>
              <a:gd name="adj1" fmla="val -21315"/>
              <a:gd name="adj2" fmla="val 5111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b="1" dirty="0" smtClean="0">
              <a:solidFill>
                <a:schemeClr val="bg1"/>
              </a:solidFill>
            </a:endParaRPr>
          </a:p>
          <a:p>
            <a:pPr algn="just"/>
            <a:r>
              <a:rPr lang="es-ES" b="1" dirty="0" smtClean="0">
                <a:solidFill>
                  <a:schemeClr val="bg1"/>
                </a:solidFill>
              </a:rPr>
              <a:t>La Casa Alvarado de Bracamonte dispone de entrada, itinerarios y mobiliario accesibles.  En su interior se encuentra la oficina de turismo que dispone de material promocional accesible y  maquetas táctiles para personas con discapacidad visual. Desde este  edificio, parten las rutas guiadas para personas con discapacidad dentro del proyecto Sintiendo mi ciudad. En la web del Ayuntamiento se ofrecen vídeos  informativos subtitulados  de esta casa histórica.</a:t>
            </a:r>
            <a:endParaRPr lang="es-ES" dirty="0" smtClean="0">
              <a:solidFill>
                <a:schemeClr val="bg1"/>
              </a:solidFill>
            </a:endParaRPr>
          </a:p>
          <a:p>
            <a:pPr algn="just"/>
            <a:r>
              <a:rPr lang="es-ES" b="1" dirty="0" smtClean="0">
                <a:solidFill>
                  <a:schemeClr val="bg1"/>
                </a:solidFill>
              </a:rPr>
              <a:t>.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857760"/>
            <a:ext cx="9144000" cy="2000240"/>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643422"/>
            <a:ext cx="9144000" cy="2214578"/>
          </a:xfrm>
          <a:prstGeom prst="rect">
            <a:avLst/>
          </a:prstGeom>
        </p:spPr>
        <p:txBody>
          <a:bodyPr vert="horz" lIns="91440" tIns="45720" rIns="91440" bIns="45720" rtlCol="0" anchor="ctr">
            <a:noAutofit/>
          </a:bodyPr>
          <a:lstStyle/>
          <a:p>
            <a:endParaRPr lang="es-ES" b="1" dirty="0" smtClean="0">
              <a:solidFill>
                <a:schemeClr val="bg1"/>
              </a:solidFill>
            </a:endParaRPr>
          </a:p>
          <a:p>
            <a:endParaRPr lang="es-ES" b="1" dirty="0" smtClean="0">
              <a:solidFill>
                <a:schemeClr val="bg1"/>
              </a:solidFill>
            </a:endParaRPr>
          </a:p>
          <a:p>
            <a:r>
              <a:rPr lang="es-ES" b="1" dirty="0" smtClean="0">
                <a:solidFill>
                  <a:schemeClr val="bg1"/>
                </a:solidFill>
              </a:rPr>
              <a:t>El </a:t>
            </a:r>
            <a:r>
              <a:rPr lang="es-ES" b="1" dirty="0" smtClean="0">
                <a:solidFill>
                  <a:schemeClr val="bg1"/>
                </a:solidFill>
              </a:rPr>
              <a:t>Ayuntamiento de La Laguna aprueba una nueva ordenanza que regula las ayudas sociales "Prestaciones Económicas Municipales" (PEM) a la ciudadanía</a:t>
            </a:r>
          </a:p>
          <a:p>
            <a:r>
              <a:rPr lang="es-ES" b="1" dirty="0" smtClean="0">
                <a:solidFill>
                  <a:schemeClr val="bg1"/>
                </a:solidFill>
              </a:rPr>
              <a:t>Esta </a:t>
            </a:r>
            <a:r>
              <a:rPr lang="es-ES" b="1" dirty="0" smtClean="0">
                <a:solidFill>
                  <a:schemeClr val="bg1"/>
                </a:solidFill>
              </a:rPr>
              <a:t>Ordenanza establece que las PEM son un recurso de apoyo a la intervención profesional para responder a emergencias extraordinarias e imprevistas que afecten a personas, familias o unidades económicas de convivencia que no puedan cubrir sus propias necesidades sociales básicas.</a:t>
            </a: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905900" y="214290"/>
            <a:ext cx="1238100" cy="2571769"/>
          </a:xfrm>
          <a:prstGeom prst="rect">
            <a:avLst/>
          </a:prstGeom>
        </p:spPr>
      </p:pic>
      <p:sp>
        <p:nvSpPr>
          <p:cNvPr id="5" name="1 Título"/>
          <p:cNvSpPr>
            <a:spLocks noGrp="1"/>
          </p:cNvSpPr>
          <p:nvPr>
            <p:ph type="title"/>
          </p:nvPr>
        </p:nvSpPr>
        <p:spPr>
          <a:xfrm>
            <a:off x="0" y="214290"/>
            <a:ext cx="7858148" cy="1428760"/>
          </a:xfrm>
        </p:spPr>
        <p:txBody>
          <a:bodyPr>
            <a:normAutofit fontScale="90000"/>
          </a:bodyPr>
          <a:lstStyle/>
          <a:p>
            <a:r>
              <a:rPr lang="es-ES" sz="3600" b="1" dirty="0" smtClean="0">
                <a:solidFill>
                  <a:srgbClr val="7030A0"/>
                </a:solidFill>
              </a:rPr>
              <a:t>EL AYUNTAMIENTO DE LA LAGUNA APRUEBA UNA ORDENANZA QUE REGULA LAS AYUDAS</a:t>
            </a:r>
            <a:endParaRPr lang="es-ES" sz="3600" b="1" dirty="0">
              <a:solidFill>
                <a:srgbClr val="7030A0"/>
              </a:solidFill>
            </a:endParaRPr>
          </a:p>
        </p:txBody>
      </p:sp>
      <p:pic>
        <p:nvPicPr>
          <p:cNvPr id="10" name="9 Imagen" descr="PROYECTOS SOCIALES 2.jpg"/>
          <p:cNvPicPr>
            <a:picLocks noChangeAspect="1"/>
          </p:cNvPicPr>
          <p:nvPr/>
        </p:nvPicPr>
        <p:blipFill>
          <a:blip r:embed="rId3"/>
          <a:stretch>
            <a:fillRect/>
          </a:stretch>
        </p:blipFill>
        <p:spPr>
          <a:xfrm>
            <a:off x="1643042" y="1643050"/>
            <a:ext cx="4547553" cy="3031702"/>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5143512"/>
            <a:ext cx="9144000" cy="171448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572008"/>
            <a:ext cx="9144000" cy="2643182"/>
          </a:xfrm>
          <a:prstGeom prst="rect">
            <a:avLst/>
          </a:prstGeom>
        </p:spPr>
        <p:txBody>
          <a:bodyPr vert="horz" lIns="91440" tIns="45720" rIns="91440" bIns="45720" rtlCol="0" anchor="ctr">
            <a:noAutofit/>
          </a:bodyPr>
          <a:lstStyle/>
          <a:p>
            <a:endParaRPr lang="es-ES" b="1" dirty="0" smtClean="0">
              <a:solidFill>
                <a:srgbClr val="FFFF00"/>
              </a:solidFill>
            </a:endParaRPr>
          </a:p>
          <a:p>
            <a:endParaRPr lang="es-ES" b="1" dirty="0" smtClean="0">
              <a:solidFill>
                <a:schemeClr val="bg1"/>
              </a:solidFill>
            </a:endParaRPr>
          </a:p>
          <a:p>
            <a:r>
              <a:rPr lang="es-ES" b="1" dirty="0" smtClean="0">
                <a:solidFill>
                  <a:schemeClr val="bg1"/>
                </a:solidFill>
              </a:rPr>
              <a:t>El </a:t>
            </a:r>
            <a:r>
              <a:rPr lang="es-ES" b="1" dirty="0" smtClean="0">
                <a:solidFill>
                  <a:schemeClr val="bg1"/>
                </a:solidFill>
              </a:rPr>
              <a:t>área de Bienestar Social </a:t>
            </a:r>
            <a:r>
              <a:rPr lang="es-ES" b="1" dirty="0" smtClean="0">
                <a:solidFill>
                  <a:schemeClr val="bg1"/>
                </a:solidFill>
              </a:rPr>
              <a:t>ha </a:t>
            </a:r>
            <a:r>
              <a:rPr lang="es-ES" b="1" dirty="0" smtClean="0">
                <a:solidFill>
                  <a:schemeClr val="bg1"/>
                </a:solidFill>
              </a:rPr>
              <a:t>entregado 120.000 euros en las ayudas directas Prestaciones Económicas Municipales (PEM) para personas con discapacidad de La Laguna</a:t>
            </a:r>
          </a:p>
          <a:p>
            <a:r>
              <a:rPr lang="es-ES" b="1" dirty="0" smtClean="0">
                <a:solidFill>
                  <a:schemeClr val="bg1"/>
                </a:solidFill>
              </a:rPr>
              <a:t>Temática: Las ayudas económicas para personas con discapacidad se clasifican en complementarias (para transporte, residencia y manutención, siempre que estas necesidades no estén cubiertas a través de otras entidades) y básicas. </a:t>
            </a:r>
            <a:r>
              <a:rPr lang="es-ES" b="1" dirty="0" smtClean="0">
                <a:solidFill>
                  <a:schemeClr val="bg1"/>
                </a:solidFill>
              </a:rPr>
              <a:t> </a:t>
            </a:r>
            <a:endParaRPr lang="es-ES" b="1" u="sng" dirty="0" smtClean="0">
              <a:solidFill>
                <a:schemeClr val="bg1"/>
              </a:solidFill>
            </a:endParaRP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768334" y="428604"/>
            <a:ext cx="1375666" cy="2857520"/>
          </a:xfrm>
          <a:prstGeom prst="rect">
            <a:avLst/>
          </a:prstGeom>
        </p:spPr>
      </p:pic>
      <p:sp>
        <p:nvSpPr>
          <p:cNvPr id="9" name="1 Título"/>
          <p:cNvSpPr>
            <a:spLocks noGrp="1"/>
          </p:cNvSpPr>
          <p:nvPr>
            <p:ph type="title"/>
          </p:nvPr>
        </p:nvSpPr>
        <p:spPr>
          <a:xfrm>
            <a:off x="0" y="142852"/>
            <a:ext cx="8001024" cy="1428760"/>
          </a:xfrm>
        </p:spPr>
        <p:txBody>
          <a:bodyPr>
            <a:normAutofit fontScale="90000"/>
          </a:bodyPr>
          <a:lstStyle/>
          <a:p>
            <a:r>
              <a:rPr lang="es-ES" sz="3600" b="1" dirty="0" smtClean="0">
                <a:solidFill>
                  <a:srgbClr val="7030A0"/>
                </a:solidFill>
              </a:rPr>
              <a:t>EL ÁREA DE BIENESTAR SOCIAL HA APROBADO 120.000 €  EN AYUDAS A PERSONAS CON DISCAPACIDAD</a:t>
            </a:r>
            <a:endParaRPr lang="es-ES" sz="3600" b="1" dirty="0">
              <a:solidFill>
                <a:srgbClr val="7030A0"/>
              </a:solidFill>
            </a:endParaRPr>
          </a:p>
        </p:txBody>
      </p:sp>
      <p:pic>
        <p:nvPicPr>
          <p:cNvPr id="8" name="7 Imagen" descr="Maqueta-Tiflologica-en-la-Casa-de-los-Capitanes.jpg"/>
          <p:cNvPicPr>
            <a:picLocks noChangeAspect="1"/>
          </p:cNvPicPr>
          <p:nvPr/>
        </p:nvPicPr>
        <p:blipFill>
          <a:blip r:embed="rId3" cstate="print"/>
          <a:stretch>
            <a:fillRect/>
          </a:stretch>
        </p:blipFill>
        <p:spPr>
          <a:xfrm>
            <a:off x="142844" y="1857364"/>
            <a:ext cx="3643338" cy="2428892"/>
          </a:xfrm>
          <a:prstGeom prst="rect">
            <a:avLst/>
          </a:prstGeom>
        </p:spPr>
      </p:pic>
      <p:pic>
        <p:nvPicPr>
          <p:cNvPr id="10" name="9 Imagen" descr="maqueta padre anchieta.jfif"/>
          <p:cNvPicPr>
            <a:picLocks noChangeAspect="1"/>
          </p:cNvPicPr>
          <p:nvPr/>
        </p:nvPicPr>
        <p:blipFill>
          <a:blip r:embed="rId4" cstate="print"/>
          <a:stretch>
            <a:fillRect/>
          </a:stretch>
        </p:blipFill>
        <p:spPr>
          <a:xfrm>
            <a:off x="3929058" y="1857364"/>
            <a:ext cx="3781612" cy="2428892"/>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714884"/>
            <a:ext cx="9144000" cy="2143116"/>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572008"/>
            <a:ext cx="9144000" cy="2643182"/>
          </a:xfrm>
          <a:prstGeom prst="rect">
            <a:avLst/>
          </a:prstGeom>
        </p:spPr>
        <p:txBody>
          <a:bodyPr vert="horz" lIns="91440" tIns="45720" rIns="91440" bIns="45720" rtlCol="0" anchor="ctr">
            <a:noAutofit/>
          </a:bodyPr>
          <a:lstStyle/>
          <a:p>
            <a:endParaRPr lang="es-ES" b="1" dirty="0" smtClean="0">
              <a:solidFill>
                <a:srgbClr val="FFFF00"/>
              </a:solidFill>
            </a:endParaRPr>
          </a:p>
          <a:p>
            <a:r>
              <a:rPr lang="es-ES" b="1" dirty="0" smtClean="0">
                <a:solidFill>
                  <a:schemeClr val="bg1"/>
                </a:solidFill>
              </a:rPr>
              <a:t>El </a:t>
            </a:r>
            <a:r>
              <a:rPr lang="es-ES" b="1" dirty="0" smtClean="0">
                <a:solidFill>
                  <a:schemeClr val="bg1"/>
                </a:solidFill>
              </a:rPr>
              <a:t>área de Bienestar Social del Ayuntamiento de La Laguna aprobó, </a:t>
            </a:r>
            <a:r>
              <a:rPr lang="es-ES" b="1" dirty="0" smtClean="0">
                <a:solidFill>
                  <a:schemeClr val="bg1"/>
                </a:solidFill>
              </a:rPr>
              <a:t>un </a:t>
            </a:r>
            <a:r>
              <a:rPr lang="es-ES" b="1" dirty="0" smtClean="0">
                <a:solidFill>
                  <a:schemeClr val="bg1"/>
                </a:solidFill>
              </a:rPr>
              <a:t>total de doscientas sesenta y cinco ayudas complementarias e individuales para personas mayores del municipio, lo que ha supuesto una aportación municipal de 103.373,97 euros. Estas aportaciones económicas se han destinado a paliar situaciones de primera necesidad, es decir, que afecten a la autonomía personal, social y económica. </a:t>
            </a:r>
            <a:r>
              <a:rPr lang="es-ES" b="1" dirty="0" smtClean="0">
                <a:solidFill>
                  <a:schemeClr val="bg1"/>
                </a:solidFill>
              </a:rPr>
              <a:t>E</a:t>
            </a:r>
            <a:r>
              <a:rPr lang="es-ES" b="1" dirty="0" smtClean="0">
                <a:solidFill>
                  <a:schemeClr val="bg1"/>
                </a:solidFill>
              </a:rPr>
              <a:t>sta </a:t>
            </a:r>
            <a:r>
              <a:rPr lang="es-ES" b="1" dirty="0" smtClean="0">
                <a:solidFill>
                  <a:schemeClr val="bg1"/>
                </a:solidFill>
              </a:rPr>
              <a:t>gestión ha supuesto todo un reto técnico y humano, debido a las circunstancias sanitarias producto de la pandemia; sin embargo, se han logrado gestionar doscientas sesenta y cinco </a:t>
            </a:r>
            <a:r>
              <a:rPr lang="es-ES" b="1" dirty="0" smtClean="0">
                <a:solidFill>
                  <a:schemeClr val="bg1"/>
                </a:solidFill>
              </a:rPr>
              <a:t>ayudas</a:t>
            </a:r>
            <a:r>
              <a:rPr lang="es-ES" b="1" u="sng" dirty="0" smtClean="0">
                <a:solidFill>
                  <a:schemeClr val="bg1"/>
                </a:solidFill>
              </a:rPr>
              <a:t>.</a:t>
            </a:r>
            <a:endParaRPr lang="es-ES" b="1" u="sng" dirty="0" smtClean="0">
              <a:solidFill>
                <a:schemeClr val="bg1"/>
              </a:solidFill>
            </a:endParaRP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768334" y="428604"/>
            <a:ext cx="1375666" cy="2857520"/>
          </a:xfrm>
          <a:prstGeom prst="rect">
            <a:avLst/>
          </a:prstGeom>
        </p:spPr>
      </p:pic>
      <p:sp>
        <p:nvSpPr>
          <p:cNvPr id="9" name="1 Título"/>
          <p:cNvSpPr>
            <a:spLocks noGrp="1"/>
          </p:cNvSpPr>
          <p:nvPr>
            <p:ph type="title"/>
          </p:nvPr>
        </p:nvSpPr>
        <p:spPr>
          <a:xfrm>
            <a:off x="0" y="214290"/>
            <a:ext cx="8001024" cy="1428760"/>
          </a:xfrm>
        </p:spPr>
        <p:txBody>
          <a:bodyPr>
            <a:normAutofit fontScale="90000"/>
          </a:bodyPr>
          <a:lstStyle/>
          <a:p>
            <a:r>
              <a:rPr lang="es-ES" sz="3600" b="1" dirty="0" smtClean="0">
                <a:solidFill>
                  <a:srgbClr val="7030A0"/>
                </a:solidFill>
              </a:rPr>
              <a:t>EL ÁREA DE BIENESTAR SOCIAL HA APROBADO 265 AYUDAS PARA PERSONAS MAYORES DE </a:t>
            </a:r>
            <a:br>
              <a:rPr lang="es-ES" sz="3600" b="1" dirty="0" smtClean="0">
                <a:solidFill>
                  <a:srgbClr val="7030A0"/>
                </a:solidFill>
              </a:rPr>
            </a:br>
            <a:r>
              <a:rPr lang="es-ES" sz="3600" b="1" dirty="0" smtClean="0">
                <a:solidFill>
                  <a:srgbClr val="7030A0"/>
                </a:solidFill>
              </a:rPr>
              <a:t>LA LAGUNA</a:t>
            </a:r>
            <a:endParaRPr lang="es-ES" sz="3600" b="1" dirty="0">
              <a:solidFill>
                <a:srgbClr val="7030A0"/>
              </a:solidFill>
            </a:endParaRPr>
          </a:p>
        </p:txBody>
      </p:sp>
      <p:pic>
        <p:nvPicPr>
          <p:cNvPr id="13" name="12 Imagen" descr="cuidador-de-personas-mayores-a-domicilio.jpg"/>
          <p:cNvPicPr>
            <a:picLocks noChangeAspect="1"/>
          </p:cNvPicPr>
          <p:nvPr/>
        </p:nvPicPr>
        <p:blipFill>
          <a:blip r:embed="rId3"/>
          <a:stretch>
            <a:fillRect/>
          </a:stretch>
        </p:blipFill>
        <p:spPr>
          <a:xfrm>
            <a:off x="1571573" y="1643050"/>
            <a:ext cx="5214973" cy="292895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5143512"/>
            <a:ext cx="9144000" cy="171448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929198"/>
            <a:ext cx="9144000" cy="1928802"/>
          </a:xfrm>
          <a:prstGeom prst="rect">
            <a:avLst/>
          </a:prstGeom>
        </p:spPr>
        <p:txBody>
          <a:bodyPr vert="horz" lIns="91440" tIns="45720" rIns="91440" bIns="45720" rtlCol="0" anchor="ctr">
            <a:noAutofit/>
          </a:bodyPr>
          <a:lstStyle/>
          <a:p>
            <a:pPr algn="just"/>
            <a:r>
              <a:rPr lang="es-ES" sz="1600" b="1" dirty="0" smtClean="0">
                <a:solidFill>
                  <a:srgbClr val="FFFF00"/>
                </a:solidFill>
              </a:rPr>
              <a:t> </a:t>
            </a:r>
            <a:endParaRPr lang="es-ES" sz="1600" b="1" dirty="0" smtClean="0">
              <a:solidFill>
                <a:srgbClr val="FFFF00"/>
              </a:solidFill>
            </a:endParaRPr>
          </a:p>
          <a:p>
            <a:pPr algn="just"/>
            <a:r>
              <a:rPr lang="es-ES" b="1" dirty="0" smtClean="0">
                <a:solidFill>
                  <a:schemeClr val="bg1"/>
                </a:solidFill>
              </a:rPr>
              <a:t>El </a:t>
            </a:r>
            <a:r>
              <a:rPr lang="es-ES" b="1" dirty="0" smtClean="0">
                <a:solidFill>
                  <a:schemeClr val="bg1"/>
                </a:solidFill>
              </a:rPr>
              <a:t>área de Bienestar Social del Ayuntamiento de La Laguna </a:t>
            </a:r>
            <a:r>
              <a:rPr lang="es-ES" b="1" dirty="0" smtClean="0">
                <a:solidFill>
                  <a:schemeClr val="bg1"/>
                </a:solidFill>
              </a:rPr>
              <a:t>contará co</a:t>
            </a:r>
            <a:r>
              <a:rPr lang="es-ES" b="1" dirty="0" smtClean="0">
                <a:solidFill>
                  <a:schemeClr val="bg1"/>
                </a:solidFill>
              </a:rPr>
              <a:t>n un </a:t>
            </a:r>
            <a:r>
              <a:rPr lang="es-ES" b="1" dirty="0" smtClean="0">
                <a:solidFill>
                  <a:schemeClr val="bg1"/>
                </a:solidFill>
              </a:rPr>
              <a:t>Plan </a:t>
            </a:r>
            <a:r>
              <a:rPr lang="es-ES" b="1" dirty="0" smtClean="0">
                <a:solidFill>
                  <a:schemeClr val="bg1"/>
                </a:solidFill>
              </a:rPr>
              <a:t>Municipal de Voluntariado </a:t>
            </a:r>
            <a:r>
              <a:rPr lang="es-ES" b="1" dirty="0" smtClean="0">
                <a:solidFill>
                  <a:schemeClr val="bg1"/>
                </a:solidFill>
              </a:rPr>
              <a:t>con </a:t>
            </a:r>
            <a:r>
              <a:rPr lang="es-ES" b="1" dirty="0" smtClean="0">
                <a:solidFill>
                  <a:schemeClr val="bg1"/>
                </a:solidFill>
              </a:rPr>
              <a:t>el fin de promover el voluntariado entre la ciudadanía del municipio. Se trata de un documento que se ha elaborado de manera completamente participativa y que constituye un poderoso instrumento para crear cauces que incorporen la figura del voluntario a la vida </a:t>
            </a:r>
            <a:r>
              <a:rPr lang="es-ES" b="1" dirty="0" smtClean="0">
                <a:solidFill>
                  <a:schemeClr val="bg1"/>
                </a:solidFill>
              </a:rPr>
              <a:t>pública</a:t>
            </a:r>
            <a:r>
              <a:rPr lang="es-ES" b="1" dirty="0" smtClean="0">
                <a:solidFill>
                  <a:schemeClr val="bg1"/>
                </a:solidFill>
              </a:rPr>
              <a:t>.</a:t>
            </a:r>
            <a:endParaRPr lang="es-ES" b="1" dirty="0" smtClean="0">
              <a:solidFill>
                <a:schemeClr val="bg1"/>
              </a:solidFill>
            </a:endParaRPr>
          </a:p>
        </p:txBody>
      </p:sp>
      <p:pic>
        <p:nvPicPr>
          <p:cNvPr id="11" name="10 Imagen" descr="Logotipo La Laguna Inclusiva.png"/>
          <p:cNvPicPr>
            <a:picLocks noChangeAspect="1"/>
          </p:cNvPicPr>
          <p:nvPr/>
        </p:nvPicPr>
        <p:blipFill>
          <a:blip r:embed="rId2" cstate="print"/>
          <a:stretch>
            <a:fillRect/>
          </a:stretch>
        </p:blipFill>
        <p:spPr>
          <a:xfrm>
            <a:off x="7858148" y="857232"/>
            <a:ext cx="1285852" cy="1588386"/>
          </a:xfrm>
          <a:prstGeom prst="rect">
            <a:avLst/>
          </a:prstGeom>
        </p:spPr>
      </p:pic>
      <p:sp>
        <p:nvSpPr>
          <p:cNvPr id="12" name="1 Título"/>
          <p:cNvSpPr>
            <a:spLocks noGrp="1"/>
          </p:cNvSpPr>
          <p:nvPr>
            <p:ph type="title"/>
          </p:nvPr>
        </p:nvSpPr>
        <p:spPr>
          <a:xfrm>
            <a:off x="0" y="214290"/>
            <a:ext cx="8001024" cy="1000124"/>
          </a:xfrm>
        </p:spPr>
        <p:txBody>
          <a:bodyPr>
            <a:noAutofit/>
          </a:bodyPr>
          <a:lstStyle/>
          <a:p>
            <a:r>
              <a:rPr lang="es-ES" sz="3200" b="1" dirty="0" smtClean="0">
                <a:solidFill>
                  <a:srgbClr val="7030A0"/>
                </a:solidFill>
              </a:rPr>
              <a:t>EL AYUNTAMIENTO DE LA LAGUNA CUENTA CON UN PLAN MUNICIPAL DE VOLUNTARIADO</a:t>
            </a:r>
            <a:endParaRPr lang="es-ES" sz="3200" b="1" dirty="0">
              <a:solidFill>
                <a:srgbClr val="7030A0"/>
              </a:solidFill>
            </a:endParaRPr>
          </a:p>
        </p:txBody>
      </p:sp>
      <p:pic>
        <p:nvPicPr>
          <p:cNvPr id="9" name="8 Imagen" descr="VOLUNTARIO APANATE.jpg"/>
          <p:cNvPicPr>
            <a:picLocks noChangeAspect="1"/>
          </p:cNvPicPr>
          <p:nvPr/>
        </p:nvPicPr>
        <p:blipFill>
          <a:blip r:embed="rId3"/>
          <a:stretch>
            <a:fillRect/>
          </a:stretch>
        </p:blipFill>
        <p:spPr>
          <a:xfrm>
            <a:off x="714348" y="1571612"/>
            <a:ext cx="6119826" cy="3442402"/>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786322"/>
            <a:ext cx="9144000" cy="207167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714884"/>
            <a:ext cx="9144000" cy="2143116"/>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sz="1600" b="1" dirty="0" smtClean="0">
              <a:solidFill>
                <a:srgbClr val="FFFF00"/>
              </a:solidFill>
            </a:endParaRPr>
          </a:p>
          <a:p>
            <a:endParaRPr lang="es-ES" sz="1600" b="1" dirty="0" smtClean="0">
              <a:solidFill>
                <a:schemeClr val="bg1"/>
              </a:solidFill>
            </a:endParaRPr>
          </a:p>
          <a:p>
            <a:r>
              <a:rPr lang="es-ES" b="1" dirty="0" smtClean="0">
                <a:solidFill>
                  <a:schemeClr val="bg1"/>
                </a:solidFill>
              </a:rPr>
              <a:t> </a:t>
            </a:r>
            <a:endParaRPr lang="es-ES" b="1" dirty="0" smtClean="0">
              <a:solidFill>
                <a:schemeClr val="bg1"/>
              </a:solidFill>
            </a:endParaRPr>
          </a:p>
          <a:p>
            <a:r>
              <a:rPr lang="es-ES" b="1" dirty="0" smtClean="0">
                <a:solidFill>
                  <a:schemeClr val="bg1"/>
                </a:solidFill>
              </a:rPr>
              <a:t>El CEVA se ubica en el antiguo IES José de </a:t>
            </a:r>
            <a:r>
              <a:rPr lang="es-ES" b="1" dirty="0" err="1" smtClean="0">
                <a:solidFill>
                  <a:schemeClr val="bg1"/>
                </a:solidFill>
              </a:rPr>
              <a:t>Anchieta</a:t>
            </a:r>
            <a:r>
              <a:rPr lang="es-ES" b="1" dirty="0" smtClean="0">
                <a:solidFill>
                  <a:schemeClr val="bg1"/>
                </a:solidFill>
              </a:rPr>
              <a:t>, un inmueble cuyo titular,  es el Ayuntamiento de La Laguna, el cual ha cedido a una serie de organizaciones del municipio, a fin de que puedan realizar sus actividades, ofrecer servicios de interés social e impulsar su crecimiento y desarrollo</a:t>
            </a:r>
            <a:r>
              <a:rPr lang="es-ES" b="1" dirty="0" smtClean="0">
                <a:solidFill>
                  <a:schemeClr val="bg1"/>
                </a:solidFill>
              </a:rPr>
              <a:t>. Las </a:t>
            </a:r>
            <a:r>
              <a:rPr lang="es-ES" b="1" dirty="0" smtClean="0">
                <a:solidFill>
                  <a:schemeClr val="bg1"/>
                </a:solidFill>
              </a:rPr>
              <a:t>catorce asociaciones con sede en el CEVA </a:t>
            </a:r>
            <a:r>
              <a:rPr lang="es-ES" b="1" dirty="0" err="1" smtClean="0">
                <a:solidFill>
                  <a:schemeClr val="bg1"/>
                </a:solidFill>
              </a:rPr>
              <a:t>Anchieta</a:t>
            </a:r>
            <a:r>
              <a:rPr lang="es-ES" b="1" dirty="0" smtClean="0">
                <a:solidFill>
                  <a:schemeClr val="bg1"/>
                </a:solidFill>
              </a:rPr>
              <a:t>, las cuales atienden a una media de ciento cincuenta personas al día en este espacio público, trabajan con diferentes colectivos en materias relacionadas con la discapacidad, la dependencia, la exclusión </a:t>
            </a:r>
            <a:r>
              <a:rPr lang="es-ES" b="1" dirty="0" smtClean="0">
                <a:solidFill>
                  <a:schemeClr val="bg1"/>
                </a:solidFill>
              </a:rPr>
              <a:t>social así como con otros fines sociales o medioambientales. </a:t>
            </a:r>
            <a:endParaRPr lang="es-ES" dirty="0" smtClean="0">
              <a:solidFill>
                <a:schemeClr val="bg1"/>
              </a:solidFill>
            </a:endParaRPr>
          </a:p>
          <a:p>
            <a:endParaRPr lang="es-ES" b="1" dirty="0" smtClean="0">
              <a:solidFill>
                <a:schemeClr val="bg1"/>
              </a:solidFill>
            </a:endParaRPr>
          </a:p>
          <a:p>
            <a:endParaRPr lang="es-ES" sz="1600" dirty="0" smtClean="0">
              <a:solidFill>
                <a:schemeClr val="bg1"/>
              </a:solidFill>
            </a:endParaRP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768334" y="571480"/>
            <a:ext cx="1375666" cy="2857520"/>
          </a:xfrm>
          <a:prstGeom prst="rect">
            <a:avLst/>
          </a:prstGeom>
        </p:spPr>
      </p:pic>
      <p:sp>
        <p:nvSpPr>
          <p:cNvPr id="9" name="1 Título"/>
          <p:cNvSpPr>
            <a:spLocks noGrp="1"/>
          </p:cNvSpPr>
          <p:nvPr>
            <p:ph type="title"/>
          </p:nvPr>
        </p:nvSpPr>
        <p:spPr>
          <a:xfrm>
            <a:off x="0" y="214290"/>
            <a:ext cx="8072462" cy="1428760"/>
          </a:xfrm>
        </p:spPr>
        <p:txBody>
          <a:bodyPr>
            <a:normAutofit fontScale="90000"/>
          </a:bodyPr>
          <a:lstStyle/>
          <a:p>
            <a:r>
              <a:rPr lang="es-ES" sz="3600" b="1" dirty="0" smtClean="0">
                <a:solidFill>
                  <a:srgbClr val="7030A0"/>
                </a:solidFill>
              </a:rPr>
              <a:t>EL CENTRO DE  ENTIDADES DE VOLUNTARIADO Y ASOCIACIONES ANCHIETA </a:t>
            </a:r>
            <a:endParaRPr lang="es-ES" sz="3600" b="1" dirty="0">
              <a:solidFill>
                <a:srgbClr val="7030A0"/>
              </a:solidFill>
            </a:endParaRPr>
          </a:p>
        </p:txBody>
      </p:sp>
      <p:pic>
        <p:nvPicPr>
          <p:cNvPr id="8" name="7 Imagen" descr="reunion-ceva-la-laguna-ebfnoticias.jpg"/>
          <p:cNvPicPr>
            <a:picLocks noChangeAspect="1"/>
          </p:cNvPicPr>
          <p:nvPr/>
        </p:nvPicPr>
        <p:blipFill>
          <a:blip r:embed="rId3"/>
          <a:stretch>
            <a:fillRect/>
          </a:stretch>
        </p:blipFill>
        <p:spPr>
          <a:xfrm>
            <a:off x="1428728" y="1357297"/>
            <a:ext cx="5195895" cy="3357587"/>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rectangular"/>
          <p:cNvSpPr/>
          <p:nvPr/>
        </p:nvSpPr>
        <p:spPr>
          <a:xfrm>
            <a:off x="0" y="4786322"/>
            <a:ext cx="9144000" cy="2071678"/>
          </a:xfrm>
          <a:prstGeom prst="wedgeRectCallout">
            <a:avLst>
              <a:gd name="adj1" fmla="val -49925"/>
              <a:gd name="adj2" fmla="val -2046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tx1"/>
              </a:solidFill>
            </a:endParaRPr>
          </a:p>
        </p:txBody>
      </p:sp>
      <p:sp>
        <p:nvSpPr>
          <p:cNvPr id="7" name="1 Título"/>
          <p:cNvSpPr txBox="1">
            <a:spLocks/>
          </p:cNvSpPr>
          <p:nvPr/>
        </p:nvSpPr>
        <p:spPr>
          <a:xfrm>
            <a:off x="0" y="4500570"/>
            <a:ext cx="9144000" cy="2357430"/>
          </a:xfrm>
          <a:prstGeom prst="rect">
            <a:avLst/>
          </a:prstGeom>
        </p:spPr>
        <p:txBody>
          <a:bodyPr vert="horz" lIns="91440" tIns="45720" rIns="91440" bIns="45720" rtlCol="0" anchor="ctr">
            <a:noAutofit/>
          </a:bodyPr>
          <a:lstStyle/>
          <a:p>
            <a:endParaRPr lang="es-ES" sz="1600" b="1" dirty="0" smtClean="0">
              <a:solidFill>
                <a:srgbClr val="FFFF00"/>
              </a:solidFill>
            </a:endParaRPr>
          </a:p>
          <a:p>
            <a:endParaRPr lang="es-ES" sz="1600" b="1" dirty="0" smtClean="0">
              <a:solidFill>
                <a:srgbClr val="FFFF00"/>
              </a:solidFill>
            </a:endParaRPr>
          </a:p>
          <a:p>
            <a:endParaRPr lang="es-ES" sz="1600" b="1" dirty="0" smtClean="0">
              <a:solidFill>
                <a:schemeClr val="bg1"/>
              </a:solidFill>
            </a:endParaRPr>
          </a:p>
          <a:p>
            <a:r>
              <a:rPr lang="es-ES" b="1" dirty="0" smtClean="0">
                <a:solidFill>
                  <a:schemeClr val="bg1"/>
                </a:solidFill>
              </a:rPr>
              <a:t> </a:t>
            </a:r>
            <a:endParaRPr lang="es-ES" b="1" dirty="0" smtClean="0">
              <a:solidFill>
                <a:schemeClr val="bg1"/>
              </a:solidFill>
            </a:endParaRPr>
          </a:p>
          <a:p>
            <a:endParaRPr lang="es-ES" b="1" dirty="0" smtClean="0">
              <a:solidFill>
                <a:schemeClr val="bg1"/>
              </a:solidFill>
            </a:endParaRPr>
          </a:p>
          <a:p>
            <a:r>
              <a:rPr lang="es-ES" b="1" dirty="0" smtClean="0">
                <a:solidFill>
                  <a:schemeClr val="bg1"/>
                </a:solidFill>
              </a:rPr>
              <a:t>La </a:t>
            </a:r>
            <a:r>
              <a:rPr lang="es-ES" b="1" dirty="0" smtClean="0">
                <a:solidFill>
                  <a:schemeClr val="bg1"/>
                </a:solidFill>
              </a:rPr>
              <a:t>Laguna inicia los trámites para convertirse en Destino </a:t>
            </a:r>
            <a:r>
              <a:rPr lang="es-ES" b="1" dirty="0" smtClean="0">
                <a:solidFill>
                  <a:schemeClr val="bg1"/>
                </a:solidFill>
              </a:rPr>
              <a:t>Inteligente, mediante la adhesión </a:t>
            </a:r>
            <a:r>
              <a:rPr lang="es-ES" b="1" dirty="0" smtClean="0">
                <a:solidFill>
                  <a:schemeClr val="bg1"/>
                </a:solidFill>
              </a:rPr>
              <a:t>del municipio, como miembro </a:t>
            </a:r>
            <a:r>
              <a:rPr lang="es-ES" b="1" dirty="0" smtClean="0">
                <a:solidFill>
                  <a:schemeClr val="bg1"/>
                </a:solidFill>
              </a:rPr>
              <a:t>a </a:t>
            </a:r>
            <a:r>
              <a:rPr lang="es-ES" b="1" dirty="0" smtClean="0">
                <a:solidFill>
                  <a:schemeClr val="bg1"/>
                </a:solidFill>
              </a:rPr>
              <a:t>la Red de Destinos Inteligentes (SD), promovida por la Secretaría de Estado de Turismo e impulsada </a:t>
            </a:r>
            <a:r>
              <a:rPr lang="es-ES" b="1" dirty="0" smtClean="0">
                <a:solidFill>
                  <a:schemeClr val="bg1"/>
                </a:solidFill>
              </a:rPr>
              <a:t>por SEGITTUR. La accesibilidad </a:t>
            </a:r>
            <a:r>
              <a:rPr lang="es-ES" b="1" dirty="0" smtClean="0">
                <a:solidFill>
                  <a:schemeClr val="bg1"/>
                </a:solidFill>
              </a:rPr>
              <a:t>es uno de los cinco ejes principales de un destino inteligente. Es, por tanto, necesario seguir mejorando la competitividad del destino a través de un desarrollo sostenible, en el que la innovación y la accesibilidad faciliten la interacción e integración del visitante, aumentando la calidad de su experiencia y mejorando la calidad de vida de los residentes.</a:t>
            </a:r>
          </a:p>
          <a:p>
            <a:r>
              <a:rPr lang="es-ES" b="1" dirty="0" smtClean="0">
                <a:solidFill>
                  <a:schemeClr val="bg1"/>
                </a:solidFill>
              </a:rPr>
              <a:t> </a:t>
            </a:r>
            <a:endParaRPr lang="es-ES" b="1" dirty="0" smtClean="0">
              <a:solidFill>
                <a:schemeClr val="bg1"/>
              </a:solidFill>
            </a:endParaRPr>
          </a:p>
          <a:p>
            <a:endParaRPr lang="es-ES" sz="1600" dirty="0" smtClean="0">
              <a:solidFill>
                <a:schemeClr val="bg1"/>
              </a:solidFill>
            </a:endParaRPr>
          </a:p>
          <a:p>
            <a:endParaRPr lang="es-ES" sz="1600" dirty="0" smtClean="0">
              <a:solidFill>
                <a:schemeClr val="bg1"/>
              </a:solidFill>
            </a:endParaRPr>
          </a:p>
          <a:p>
            <a:r>
              <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 </a:t>
            </a:r>
            <a:r>
              <a:rPr kumimoji="0" lang="es-ES" sz="1600" b="1" i="0" u="none" strike="noStrike" kern="1200" cap="none" spc="0" normalizeH="0" noProof="0" dirty="0" smtClean="0">
                <a:ln>
                  <a:noFill/>
                </a:ln>
                <a:solidFill>
                  <a:schemeClr val="bg1"/>
                </a:solidFill>
                <a:effectLst/>
                <a:uLnTx/>
                <a:uFillTx/>
                <a:latin typeface="Arial" pitchFamily="34" charset="0"/>
                <a:ea typeface="+mj-ea"/>
                <a:cs typeface="Arial" pitchFamily="34" charset="0"/>
              </a:rPr>
              <a:t> </a:t>
            </a:r>
            <a:endParaRPr kumimoji="0" lang="es-ES" sz="16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11" name="10 Imagen" descr="Logotipo La Laguna Inclusiva.png"/>
          <p:cNvPicPr>
            <a:picLocks noChangeAspect="1"/>
          </p:cNvPicPr>
          <p:nvPr/>
        </p:nvPicPr>
        <p:blipFill>
          <a:blip r:embed="rId2" cstate="print"/>
          <a:stretch>
            <a:fillRect/>
          </a:stretch>
        </p:blipFill>
        <p:spPr>
          <a:xfrm>
            <a:off x="7675570" y="214290"/>
            <a:ext cx="1272491" cy="2643206"/>
          </a:xfrm>
          <a:prstGeom prst="rect">
            <a:avLst/>
          </a:prstGeom>
        </p:spPr>
      </p:pic>
      <p:sp>
        <p:nvSpPr>
          <p:cNvPr id="9" name="1 Título"/>
          <p:cNvSpPr>
            <a:spLocks noGrp="1"/>
          </p:cNvSpPr>
          <p:nvPr>
            <p:ph type="title"/>
          </p:nvPr>
        </p:nvSpPr>
        <p:spPr>
          <a:xfrm>
            <a:off x="0" y="0"/>
            <a:ext cx="8072462" cy="1428760"/>
          </a:xfrm>
        </p:spPr>
        <p:txBody>
          <a:bodyPr>
            <a:normAutofit fontScale="90000"/>
          </a:bodyPr>
          <a:lstStyle/>
          <a:p>
            <a:r>
              <a:rPr lang="es-ES" sz="3600" b="1" dirty="0" smtClean="0">
                <a:solidFill>
                  <a:srgbClr val="7030A0"/>
                </a:solidFill>
              </a:rPr>
              <a:t>EL  AYUNTAMIENTO DE </a:t>
            </a:r>
            <a:br>
              <a:rPr lang="es-ES" sz="3600" b="1" dirty="0" smtClean="0">
                <a:solidFill>
                  <a:srgbClr val="7030A0"/>
                </a:solidFill>
              </a:rPr>
            </a:br>
            <a:r>
              <a:rPr lang="es-ES" sz="3600" b="1" dirty="0" smtClean="0">
                <a:solidFill>
                  <a:srgbClr val="7030A0"/>
                </a:solidFill>
              </a:rPr>
              <a:t>LA LAGUNA QUIERE CONVERTIRSE EN DESTINO TURÍSTICO INTELIGENTE</a:t>
            </a:r>
            <a:endParaRPr lang="es-ES" sz="3600" b="1" dirty="0">
              <a:solidFill>
                <a:srgbClr val="7030A0"/>
              </a:solidFill>
            </a:endParaRPr>
          </a:p>
        </p:txBody>
      </p:sp>
      <p:pic>
        <p:nvPicPr>
          <p:cNvPr id="10" name="9 Imagen" descr="app de La Laguna con edificios relevantes que cuentan con audiodescripcion signado y subtitulado.PNG"/>
          <p:cNvPicPr>
            <a:picLocks noChangeAspect="1"/>
          </p:cNvPicPr>
          <p:nvPr/>
        </p:nvPicPr>
        <p:blipFill>
          <a:blip r:embed="rId3" cstate="print"/>
          <a:stretch>
            <a:fillRect/>
          </a:stretch>
        </p:blipFill>
        <p:spPr>
          <a:xfrm>
            <a:off x="0" y="1571612"/>
            <a:ext cx="4373530" cy="2458882"/>
          </a:xfrm>
          <a:prstGeom prst="rect">
            <a:avLst/>
          </a:prstGeom>
        </p:spPr>
      </p:pic>
      <p:pic>
        <p:nvPicPr>
          <p:cNvPr id="12" name="11 Imagen" descr="261020-destino_inteligente.jfif"/>
          <p:cNvPicPr>
            <a:picLocks noChangeAspect="1"/>
          </p:cNvPicPr>
          <p:nvPr/>
        </p:nvPicPr>
        <p:blipFill>
          <a:blip r:embed="rId4"/>
          <a:stretch>
            <a:fillRect/>
          </a:stretch>
        </p:blipFill>
        <p:spPr>
          <a:xfrm>
            <a:off x="4643438" y="1857364"/>
            <a:ext cx="3036091" cy="2024061"/>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W10\Desktop\canvas todos\NUEVO VIAS LA LAGUNA\3.jpg"/>
          <p:cNvPicPr>
            <a:picLocks noChangeAspect="1" noChangeArrowheads="1"/>
          </p:cNvPicPr>
          <p:nvPr/>
        </p:nvPicPr>
        <p:blipFill>
          <a:blip r:embed="rId2"/>
          <a:srcRect/>
          <a:stretch>
            <a:fillRect/>
          </a:stretch>
        </p:blipFill>
        <p:spPr bwMode="auto">
          <a:xfrm>
            <a:off x="500034" y="714356"/>
            <a:ext cx="6786610" cy="5689201"/>
          </a:xfrm>
          <a:prstGeom prst="rect">
            <a:avLst/>
          </a:prstGeom>
          <a:noFill/>
        </p:spPr>
      </p:pic>
      <p:pic>
        <p:nvPicPr>
          <p:cNvPr id="7" name="6 Imagen" descr="Logotipo La Laguna Inclusiva.png"/>
          <p:cNvPicPr>
            <a:picLocks noChangeAspect="1"/>
          </p:cNvPicPr>
          <p:nvPr/>
        </p:nvPicPr>
        <p:blipFill>
          <a:blip r:embed="rId3" cstate="print"/>
          <a:stretch>
            <a:fillRect/>
          </a:stretch>
        </p:blipFill>
        <p:spPr>
          <a:xfrm>
            <a:off x="7286644" y="1000108"/>
            <a:ext cx="1428760" cy="2967808"/>
          </a:xfrm>
          <a:prstGeom prst="rect">
            <a:avLst/>
          </a:prstGeom>
        </p:spPr>
      </p:pic>
      <p:sp>
        <p:nvSpPr>
          <p:cNvPr id="4" name="3 Llamada rectangular"/>
          <p:cNvSpPr/>
          <p:nvPr/>
        </p:nvSpPr>
        <p:spPr>
          <a:xfrm>
            <a:off x="0" y="4857760"/>
            <a:ext cx="7858148" cy="2000240"/>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Todo el conjunto de actuaciones como la remodelación y peatonalización de las calles y la promoción empresarial del casco histórico, a través del Plan </a:t>
            </a:r>
            <a:r>
              <a:rPr lang="es-ES" b="1" dirty="0" err="1" smtClean="0">
                <a:solidFill>
                  <a:schemeClr val="bg1"/>
                </a:solidFill>
              </a:rPr>
              <a:t>Urban</a:t>
            </a:r>
            <a:r>
              <a:rPr lang="es-ES" b="1" dirty="0" smtClean="0">
                <a:solidFill>
                  <a:schemeClr val="bg1"/>
                </a:solidFill>
              </a:rPr>
              <a:t>, y la reactivación de la oferta de ocio y cultural de la ciudad,   hizo merecedora a La Laguna del Premio Nacional de Comercio Interior, otorgado por la Secretaría de Estado de Comercio del Gobierno de España en el año 2008. </a:t>
            </a:r>
            <a:endParaRPr lang="es-ES" dirty="0"/>
          </a:p>
        </p:txBody>
      </p:sp>
      <p:sp>
        <p:nvSpPr>
          <p:cNvPr id="5" name="1 Título"/>
          <p:cNvSpPr txBox="1">
            <a:spLocks/>
          </p:cNvSpPr>
          <p:nvPr/>
        </p:nvSpPr>
        <p:spPr>
          <a:xfrm>
            <a:off x="0" y="0"/>
            <a:ext cx="7858180" cy="107157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EL CASCO HISTÓRICO HA SIDO PREMIADO POR LA DOTACIÓN DE  ACCESIBILIDAD UNIVERSAL Y LA REACTIVACIÓN DEL OCIO Y LA CULTURA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6" name="5 Imagen" descr="logotipo premio comercio .PNG"/>
          <p:cNvPicPr>
            <a:picLocks noChangeAspect="1"/>
          </p:cNvPicPr>
          <p:nvPr/>
        </p:nvPicPr>
        <p:blipFill>
          <a:blip r:embed="rId4" cstate="print"/>
          <a:stretch>
            <a:fillRect/>
          </a:stretch>
        </p:blipFill>
        <p:spPr>
          <a:xfrm>
            <a:off x="7929586" y="4697963"/>
            <a:ext cx="1214414" cy="2160037"/>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10\Desktop\ALEX Y MÍAS 2012\DEPORTE ADAPTADO\fotos 10 diapos\25 oct\PREMIOS RECIBIDOS.jpg"/>
          <p:cNvPicPr>
            <a:picLocks noChangeAspect="1" noChangeArrowheads="1"/>
          </p:cNvPicPr>
          <p:nvPr/>
        </p:nvPicPr>
        <p:blipFill>
          <a:blip r:embed="rId2"/>
          <a:srcRect/>
          <a:stretch>
            <a:fillRect/>
          </a:stretch>
        </p:blipFill>
        <p:spPr bwMode="auto">
          <a:xfrm>
            <a:off x="500034" y="928670"/>
            <a:ext cx="6759050" cy="5666097"/>
          </a:xfrm>
          <a:prstGeom prst="rect">
            <a:avLst/>
          </a:prstGeom>
          <a:noFill/>
        </p:spPr>
      </p:pic>
      <p:pic>
        <p:nvPicPr>
          <p:cNvPr id="7" name="6 Marcador de contenido" descr="Logotipo La Laguna Inclusiva.png"/>
          <p:cNvPicPr>
            <a:picLocks noGrp="1" noChangeAspect="1"/>
          </p:cNvPicPr>
          <p:nvPr>
            <p:ph idx="1"/>
          </p:nvPr>
        </p:nvPicPr>
        <p:blipFill>
          <a:blip r:embed="rId3" cstate="print"/>
          <a:stretch>
            <a:fillRect/>
          </a:stretch>
        </p:blipFill>
        <p:spPr>
          <a:xfrm>
            <a:off x="7215206" y="1071546"/>
            <a:ext cx="1512989" cy="3142362"/>
          </a:xfrm>
          <a:prstGeom prst="rect">
            <a:avLst/>
          </a:prstGeom>
        </p:spPr>
      </p:pic>
      <p:sp>
        <p:nvSpPr>
          <p:cNvPr id="8" name="1 Título"/>
          <p:cNvSpPr txBox="1">
            <a:spLocks/>
          </p:cNvSpPr>
          <p:nvPr/>
        </p:nvSpPr>
        <p:spPr>
          <a:xfrm>
            <a:off x="357158" y="0"/>
            <a:ext cx="8501122" cy="928670"/>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PREMIOS</a:t>
            </a:r>
            <a:r>
              <a:rPr kumimoji="0" lang="es-ES" sz="3200" b="1" i="0" u="none" strike="noStrike" kern="1200" cap="none" spc="0" normalizeH="0" noProof="0" dirty="0" smtClean="0">
                <a:ln>
                  <a:noFill/>
                </a:ln>
                <a:solidFill>
                  <a:srgbClr val="7030A0"/>
                </a:solidFill>
                <a:effectLst/>
                <a:uLnTx/>
                <a:uFillTx/>
                <a:latin typeface="+mj-lt"/>
                <a:ea typeface="+mj-ea"/>
                <a:cs typeface="+mj-cs"/>
              </a:rPr>
              <a:t> RECIBIDOS POR EL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noProof="0" dirty="0" smtClean="0">
                <a:ln>
                  <a:noFill/>
                </a:ln>
                <a:solidFill>
                  <a:srgbClr val="7030A0"/>
                </a:solidFill>
                <a:effectLst/>
                <a:uLnTx/>
                <a:uFillTx/>
                <a:latin typeface="+mj-lt"/>
                <a:ea typeface="+mj-ea"/>
                <a:cs typeface="+mj-cs"/>
              </a:rPr>
              <a:t>AYUNTAMIENTO DE LA LAGUNA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Logotipo La Laguna Inclusiva.png"/>
          <p:cNvPicPr>
            <a:picLocks noChangeAspect="1"/>
          </p:cNvPicPr>
          <p:nvPr/>
        </p:nvPicPr>
        <p:blipFill>
          <a:blip r:embed="rId2" cstate="print"/>
          <a:stretch>
            <a:fillRect/>
          </a:stretch>
        </p:blipFill>
        <p:spPr>
          <a:xfrm>
            <a:off x="7929586" y="4286256"/>
            <a:ext cx="1000164" cy="2077532"/>
          </a:xfrm>
          <a:prstGeom prst="rect">
            <a:avLst/>
          </a:prstGeom>
        </p:spPr>
      </p:pic>
      <p:sp>
        <p:nvSpPr>
          <p:cNvPr id="4" name="3 Llamada rectangular"/>
          <p:cNvSpPr/>
          <p:nvPr/>
        </p:nvSpPr>
        <p:spPr>
          <a:xfrm>
            <a:off x="0" y="4286256"/>
            <a:ext cx="7858148" cy="2357430"/>
          </a:xfrm>
          <a:prstGeom prst="wedgeRectCallout">
            <a:avLst>
              <a:gd name="adj1" fmla="val -21642"/>
              <a:gd name="adj2" fmla="val 5017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smtClean="0"/>
              <a:t>Desde  su diseño en 1588, La Laguna se concibió como una ciudad sin barreras, accesible, abierta e inclusiva. La ciudad de La Laguna continúa cumpliendo los principios de su diseño  original</a:t>
            </a:r>
            <a:r>
              <a:rPr lang="es-ES" b="1" i="1" dirty="0" smtClean="0"/>
              <a:t>: una ciudad abierta y accesible a todas las personas.</a:t>
            </a:r>
            <a:r>
              <a:rPr lang="es-ES" b="1" dirty="0" smtClean="0"/>
              <a:t>  La Laguna es consciente de que ya ha recorrido un largo camino en la senda de la accesibilidad</a:t>
            </a:r>
            <a:r>
              <a:rPr lang="es-ES" dirty="0" smtClean="0"/>
              <a:t>: </a:t>
            </a:r>
            <a:r>
              <a:rPr lang="es-ES" b="1" dirty="0" smtClean="0"/>
              <a:t>y aún hay una senda  muy extensa  que “debe” y quiere recorrer. Todos los esfuerzos realizados y  los que continuarán realizándose,  es siempre  con el firme compromiso de crear una  ciudad que incluye, que acoge y  que integra a TODAS LAS PERSONAS. </a:t>
            </a:r>
            <a:endParaRPr lang="es-ES" dirty="0"/>
          </a:p>
        </p:txBody>
      </p:sp>
      <p:sp>
        <p:nvSpPr>
          <p:cNvPr id="5" name="1 Título"/>
          <p:cNvSpPr txBox="1">
            <a:spLocks/>
          </p:cNvSpPr>
          <p:nvPr/>
        </p:nvSpPr>
        <p:spPr>
          <a:xfrm>
            <a:off x="0" y="0"/>
            <a:ext cx="914400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LA LAGUNA, LA CIUDAD SIN BARRERAS </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smtClean="0">
                <a:solidFill>
                  <a:srgbClr val="7030A0"/>
                </a:solidFill>
                <a:latin typeface="+mj-lt"/>
                <a:ea typeface="+mj-ea"/>
                <a:cs typeface="+mj-cs"/>
              </a:rPr>
              <a:t>DISEÑADA PARA LA PAZ</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8" name="7 Imagen" descr="panoramica_islascanarias_tenerife_sancristobaldelalaguna-1170x450.jpg"/>
          <p:cNvPicPr>
            <a:picLocks noChangeAspect="1"/>
          </p:cNvPicPr>
          <p:nvPr/>
        </p:nvPicPr>
        <p:blipFill>
          <a:blip r:embed="rId3"/>
          <a:stretch>
            <a:fillRect/>
          </a:stretch>
        </p:blipFill>
        <p:spPr>
          <a:xfrm>
            <a:off x="285720" y="1285860"/>
            <a:ext cx="6643701" cy="2857520"/>
          </a:xfrm>
          <a:prstGeom prst="rect">
            <a:avLst/>
          </a:prstGeom>
        </p:spPr>
      </p:pic>
      <p:pic>
        <p:nvPicPr>
          <p:cNvPr id="9" name="8 Imagen" descr="IMG_4801.JPG"/>
          <p:cNvPicPr>
            <a:picLocks noChangeAspect="1"/>
          </p:cNvPicPr>
          <p:nvPr/>
        </p:nvPicPr>
        <p:blipFill>
          <a:blip r:embed="rId4" cstate="print"/>
          <a:stretch>
            <a:fillRect/>
          </a:stretch>
        </p:blipFill>
        <p:spPr>
          <a:xfrm rot="5400000">
            <a:off x="6509743" y="1777009"/>
            <a:ext cx="2857520" cy="187522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0"/>
            <a:ext cx="7858180" cy="10715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smtClean="0">
                <a:ln>
                  <a:noFill/>
                </a:ln>
                <a:solidFill>
                  <a:srgbClr val="7030A0"/>
                </a:solidFill>
                <a:effectLst/>
                <a:uLnTx/>
                <a:uFillTx/>
                <a:latin typeface="+mj-lt"/>
                <a:ea typeface="+mj-ea"/>
                <a:cs typeface="+mj-cs"/>
              </a:rPr>
              <a:t>MUSEO</a:t>
            </a:r>
            <a:r>
              <a:rPr kumimoji="0" lang="es-ES" sz="3200" b="1" i="0" u="none" strike="noStrike" kern="1200" cap="none" spc="0" normalizeH="0" noProof="0" dirty="0" smtClean="0">
                <a:ln>
                  <a:noFill/>
                </a:ln>
                <a:solidFill>
                  <a:srgbClr val="7030A0"/>
                </a:solidFill>
                <a:effectLst/>
                <a:uLnTx/>
                <a:uFillTx/>
                <a:latin typeface="+mj-lt"/>
                <a:ea typeface="+mj-ea"/>
                <a:cs typeface="+mj-cs"/>
              </a:rPr>
              <a:t> DE HISTORIA-PALACIO LERCARO </a:t>
            </a:r>
            <a:endParaRPr kumimoji="0" lang="es-ES" sz="3200" b="1" i="0" u="none" strike="noStrike" kern="1200" cap="none" spc="0" normalizeH="0" baseline="0" noProof="0" dirty="0">
              <a:ln>
                <a:noFill/>
              </a:ln>
              <a:solidFill>
                <a:srgbClr val="7030A0"/>
              </a:solidFill>
              <a:effectLst/>
              <a:uLnTx/>
              <a:uFillTx/>
              <a:latin typeface="+mj-lt"/>
              <a:ea typeface="+mj-ea"/>
              <a:cs typeface="+mj-cs"/>
            </a:endParaRPr>
          </a:p>
        </p:txBody>
      </p:sp>
      <p:pic>
        <p:nvPicPr>
          <p:cNvPr id="11266" name="Picture 2" descr="C:\Users\W10\Desktop\ALEX Y MÍAS 2012\DEPORTE ADAPTADO\MUSEO DE HISTORIA PALACIO LERCARO CANVA.jpg"/>
          <p:cNvPicPr>
            <a:picLocks noChangeAspect="1" noChangeArrowheads="1"/>
          </p:cNvPicPr>
          <p:nvPr/>
        </p:nvPicPr>
        <p:blipFill>
          <a:blip r:embed="rId2"/>
          <a:srcRect/>
          <a:stretch>
            <a:fillRect/>
          </a:stretch>
        </p:blipFill>
        <p:spPr bwMode="auto">
          <a:xfrm>
            <a:off x="428596" y="676258"/>
            <a:ext cx="7374160" cy="6181742"/>
          </a:xfrm>
          <a:prstGeom prst="rect">
            <a:avLst/>
          </a:prstGeom>
          <a:noFill/>
        </p:spPr>
      </p:pic>
      <p:pic>
        <p:nvPicPr>
          <p:cNvPr id="9" name="4 Marcador de contenido" descr="Logotipo La Laguna Inclusiva.png"/>
          <p:cNvPicPr>
            <a:picLocks noChangeAspect="1"/>
          </p:cNvPicPr>
          <p:nvPr/>
        </p:nvPicPr>
        <p:blipFill>
          <a:blip r:embed="rId3" cstate="print"/>
          <a:stretch>
            <a:fillRect/>
          </a:stretch>
        </p:blipFill>
        <p:spPr>
          <a:xfrm>
            <a:off x="7631011" y="642918"/>
            <a:ext cx="1512989" cy="2928934"/>
          </a:xfrm>
          <a:prstGeom prst="rect">
            <a:avLst/>
          </a:prstGeom>
        </p:spPr>
      </p:pic>
      <p:sp>
        <p:nvSpPr>
          <p:cNvPr id="7" name="6 Llamada rectangular"/>
          <p:cNvSpPr/>
          <p:nvPr/>
        </p:nvSpPr>
        <p:spPr>
          <a:xfrm>
            <a:off x="285720" y="5286388"/>
            <a:ext cx="7500990" cy="1571612"/>
          </a:xfrm>
          <a:prstGeom prst="wedgeRectCallout">
            <a:avLst>
              <a:gd name="adj1" fmla="val -21105"/>
              <a:gd name="adj2" fmla="val 519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smtClean="0">
                <a:solidFill>
                  <a:schemeClr val="bg1"/>
                </a:solidFill>
              </a:rPr>
              <a:t>El Museo dispone de entrada, itinerarios y mobiliario accesibles. Próximo al  edificio hay  aparcamientos con plazas de aparcamiento reservados para personas con movilidad reducida. El templo cuenta con </a:t>
            </a:r>
            <a:r>
              <a:rPr lang="es-ES" b="1" dirty="0" err="1" smtClean="0">
                <a:solidFill>
                  <a:schemeClr val="bg1"/>
                </a:solidFill>
              </a:rPr>
              <a:t>audioguías</a:t>
            </a:r>
            <a:r>
              <a:rPr lang="es-ES" b="1" dirty="0" smtClean="0">
                <a:solidFill>
                  <a:schemeClr val="bg1"/>
                </a:solidFill>
              </a:rPr>
              <a:t>  en diferentes idiomas. En la web del Ayuntamiento se ofrecen vídeos del  museo subtitulados para personas sordas. </a:t>
            </a:r>
            <a:endParaRPr lang="es-E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4915</TotalTime>
  <Words>6961</Words>
  <Application>Microsoft Office PowerPoint</Application>
  <PresentationFormat>Presentación en pantalla (4:3)</PresentationFormat>
  <Paragraphs>354</Paragraphs>
  <Slides>88</Slides>
  <Notes>0</Notes>
  <HiddenSlides>0</HiddenSlides>
  <MMClips>0</MMClips>
  <ScaleCrop>false</ScaleCrop>
  <HeadingPairs>
    <vt:vector size="4" baseType="variant">
      <vt:variant>
        <vt:lpstr>Tema</vt:lpstr>
      </vt:variant>
      <vt:variant>
        <vt:i4>1</vt:i4>
      </vt:variant>
      <vt:variant>
        <vt:lpstr>Títulos de diapositiva</vt:lpstr>
      </vt:variant>
      <vt:variant>
        <vt:i4>88</vt:i4>
      </vt:variant>
    </vt:vector>
  </HeadingPairs>
  <TitlesOfParts>
    <vt:vector size="89" baseType="lpstr">
      <vt:lpstr>Tema de Office</vt:lpstr>
      <vt:lpstr>Diapositiva 1</vt:lpstr>
      <vt:lpstr>Diapositiva 2</vt:lpstr>
      <vt:lpstr>Diapositiva 3</vt:lpstr>
      <vt:lpstr>Diapositiva 4</vt:lpstr>
      <vt:lpstr>FRUTO DEL PLAN ESPECIAL DE ACTUACIÓN:  CONJUNTO HISTÓRICO DE LA LAGUNA ES ACCESIBLE  </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SENDERO DE LOS SENTIDOS </vt:lpstr>
      <vt:lpstr>Diapositiva 23</vt:lpstr>
      <vt:lpstr>PISCINAS ACCESIBLES EN BAJAMAR </vt:lpstr>
      <vt:lpstr>Diapositiva 25</vt:lpstr>
      <vt:lpstr>PISCINAS ACCESIBLES EN PUNTA DEL HIDALGO </vt:lpstr>
      <vt:lpstr>Diapositiva 27</vt:lpstr>
      <vt:lpstr>CENTROS DEPORTIVOS DE SAN BENITO,  LA CUESTA    Y TACO SON ACCESIBLES. </vt:lpstr>
      <vt:lpstr>Diapositiva 29</vt:lpstr>
      <vt:lpstr>Diapositiva 30</vt:lpstr>
      <vt:lpstr>Diapositiva 31</vt:lpstr>
      <vt:lpstr>Diapositiva 32</vt:lpstr>
      <vt:lpstr>Diapositiva 33</vt:lpstr>
      <vt:lpstr>Diapositiva 34</vt:lpstr>
      <vt:lpstr>EL SECTOR PRIVADO ES ACCESIBLE: HOTEL NIVARIA </vt:lpstr>
      <vt:lpstr>Diapositiva 36</vt:lpstr>
      <vt:lpstr>Diapositiva 37</vt:lpstr>
      <vt:lpstr>PLANES DE ACCESIBILIDAD Y DE ATENCIÓN A PERSONAS CON DISCAPACIDAD </vt:lpstr>
      <vt:lpstr>Diapositiva 39</vt:lpstr>
      <vt:lpstr>Diapositiva 40</vt:lpstr>
      <vt:lpstr>PUNTO NARANJA </vt:lpstr>
      <vt:lpstr>EVENTOS INCLUSIVOS </vt:lpstr>
      <vt:lpstr>Diapositiva 43</vt:lpstr>
      <vt:lpstr>Diapositiva 44</vt:lpstr>
      <vt:lpstr>Diapositiva 45</vt:lpstr>
      <vt:lpstr>Diapositiva 46</vt:lpstr>
      <vt:lpstr>SERVCIO DE  ESVISUAL PARA PERSONAS SORDAS  </vt:lpstr>
      <vt:lpstr>Diapositiva 48</vt:lpstr>
      <vt:lpstr>Diapositiva 49</vt:lpstr>
      <vt:lpstr>Diapositiva 50</vt:lpstr>
      <vt:lpstr>Diapositiva 51</vt:lpstr>
      <vt:lpstr>Diapositiva 52</vt:lpstr>
      <vt:lpstr>Diapositiva 53</vt:lpstr>
      <vt:lpstr>Diapositiva 54</vt:lpstr>
      <vt:lpstr>  EL AYUNTAMIENTO DE LA LAGUNA CREA LA LAGUNA CUIDA, UNA RED DE CIUDADOS PARA LUCHAR CONTRA LA SOLEDAD NO DESEADA</vt:lpstr>
      <vt:lpstr>  EL AYUNTAMIENTO DE LA LAGUNA OFRECE EL SERVICIO DE AYUDA A DOMICILIO </vt:lpstr>
      <vt:lpstr>EL AYUNTAMIENTO DE LA LAGUNA REFUERZA EL SERVICIO DE ACOMPAÑAMIENTO A MAYORES Y EL SERVICIO DE ATENCIÓN TELEFÓNICA PARA MAYORES</vt:lpstr>
      <vt:lpstr>Diapositiva 58</vt:lpstr>
      <vt:lpstr>Diapositiva 59</vt:lpstr>
      <vt:lpstr>Diapositiva 60</vt:lpstr>
      <vt:lpstr>Diapositiva 61</vt:lpstr>
      <vt:lpstr>Diapositiva 62</vt:lpstr>
      <vt:lpstr>Diapositiva 63</vt:lpstr>
      <vt:lpstr>CINDEFEST -FESTIVAL EDUCATIVO DE CINE</vt:lpstr>
      <vt:lpstr>SALUD MENTAL Y ARTE</vt:lpstr>
      <vt:lpstr>JORNADAS DE MEDIACIÓN Y CREACIÓN CONTEMPORÁNEA, COMO EXPRESIÓN ARTÍSTICA DE LAS PERSONAS CON TRASTORNO DEL ESPECTRO AUTISTA</vt:lpstr>
      <vt:lpstr>Diapositiva 67</vt:lpstr>
      <vt:lpstr>Diapositiva 68</vt:lpstr>
      <vt:lpstr>Diapositiva 69</vt:lpstr>
      <vt:lpstr>TRANVÍA DE TENERIFE: REFERENTE NACIONAL E INTERNACIONAL EN ACCESIBILIDAD UNIVERSAL </vt:lpstr>
      <vt:lpstr>TITSA Y EL CABILDO DE TENERIFE DOTAN DE 53  NUEVOS VEHICULOS ACCESIBLES </vt:lpstr>
      <vt:lpstr>LA LAGUNA CUENTA CON 7 TAXIS ADAPTADOS </vt:lpstr>
      <vt:lpstr>PLANES DE ACCESIBILIDAD Y DE ATENCIÓN A PERSONAS CON DISCAPACIDAD </vt:lpstr>
      <vt:lpstr>EL AYUNTAMIENTO DE LA LAGUNA HA APROBADO UN MANIFIESTO INSTITUCIONAL  PARA LA CALIDAD DE VIDA DE LAS PERSONAS CON DISCAPACIDAD </vt:lpstr>
      <vt:lpstr>LA LAGUNA HA APROBADO EL REGLAMENTO MUNICIPAL DEL CONSEJO PARA LA DISCAPACIDAD </vt:lpstr>
      <vt:lpstr>LA COMISIÓN PLENARIA HA APROBADO LA FIGURA DEL DEFENSOR DE LAS PERSONAS CON DISCAPACIDAD</vt:lpstr>
      <vt:lpstr>EL AYUNTAMIENTO DE LA LAGUNA CUENTA  EN 2021 CON 168 MILLONES DE EUROS </vt:lpstr>
      <vt:lpstr>EL  AYUNTAMIENTO DE  LA LAGUNA HA RECIBIDO MÁS DE 2 MILLONES DE EUROS DEL GOBIERNO CANARIO </vt:lpstr>
      <vt:lpstr>EL AYUNTAMIENTO DE LA LAGUNA HA CONCEDIDO 1.5 MILLONES DE EUROS A PROYECTOS SOCIALES  Y ASISTENCIALES</vt:lpstr>
      <vt:lpstr>EL AYUNTAMIENTO DE LA LAGUNA APRUEBA UNA ORDENANZA QUE REGULA LAS AYUDAS</vt:lpstr>
      <vt:lpstr>EL ÁREA DE BIENESTAR SOCIAL HA APROBADO 120.000 €  EN AYUDAS A PERSONAS CON DISCAPACIDAD</vt:lpstr>
      <vt:lpstr>EL ÁREA DE BIENESTAR SOCIAL HA APROBADO 265 AYUDAS PARA PERSONAS MAYORES DE  LA LAGUNA</vt:lpstr>
      <vt:lpstr>EL AYUNTAMIENTO DE LA LAGUNA CUENTA CON UN PLAN MUNICIPAL DE VOLUNTARIADO</vt:lpstr>
      <vt:lpstr>EL CENTRO DE  ENTIDADES DE VOLUNTARIADO Y ASOCIACIONES ANCHIETA </vt:lpstr>
      <vt:lpstr>EL  AYUNTAMIENTO DE  LA LAGUNA QUIERE CONVERTIRSE EN DESTINO TURÍSTICO INTELIGENTE</vt:lpstr>
      <vt:lpstr>Diapositiva 86</vt:lpstr>
      <vt:lpstr>Diapositiva 87</vt:lpstr>
      <vt:lpstr>Diapositiva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W10</dc:creator>
  <cp:lastModifiedBy>W10</cp:lastModifiedBy>
  <cp:revision>269</cp:revision>
  <dcterms:created xsi:type="dcterms:W3CDTF">2021-07-08T06:19:38Z</dcterms:created>
  <dcterms:modified xsi:type="dcterms:W3CDTF">2021-10-26T11:50:50Z</dcterms:modified>
</cp:coreProperties>
</file>